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74" r:id="rId5"/>
    <p:sldId id="275" r:id="rId6"/>
    <p:sldId id="257" r:id="rId7"/>
    <p:sldId id="276" r:id="rId8"/>
    <p:sldId id="259" r:id="rId9"/>
    <p:sldId id="277" r:id="rId10"/>
    <p:sldId id="260" r:id="rId11"/>
    <p:sldId id="261" r:id="rId12"/>
    <p:sldId id="278" r:id="rId13"/>
    <p:sldId id="283" r:id="rId14"/>
    <p:sldId id="264" r:id="rId15"/>
    <p:sldId id="287" r:id="rId16"/>
    <p:sldId id="279" r:id="rId17"/>
    <p:sldId id="263" r:id="rId18"/>
    <p:sldId id="267" r:id="rId19"/>
    <p:sldId id="268" r:id="rId20"/>
    <p:sldId id="269" r:id="rId21"/>
    <p:sldId id="288" r:id="rId22"/>
    <p:sldId id="289" r:id="rId23"/>
    <p:sldId id="280" r:id="rId24"/>
    <p:sldId id="272" r:id="rId25"/>
    <p:sldId id="281" r:id="rId26"/>
    <p:sldId id="273"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熊仪_aYju7RJj" initials="熊" lastIdx="0" clrIdx="0"/>
  <p:cmAuthor id="1" name="哒哒 熊猫" initials="哒哒" lastIdx="1" clrIdx="0"/>
  <p:cmAuthor id="8" name="yifei" initials="y" lastIdx="1" clrIdx="7"/>
  <p:cmAuthor id="2" name="kingsoft" initials="k" lastIdx="1" clrIdx="1"/>
  <p:cmAuthor id="9" name="ADMIN" initials="A" lastIdx="1" clrIdx="8"/>
  <p:cmAuthor id="3" name="zhouzean" initials="z" lastIdx="1" clrIdx="2"/>
  <p:cmAuthor id="4" name="李鹏飞_6bQfzI3a" initials="李" lastIdx="0" clrIdx="0"/>
  <p:cmAuthor id="5" name="李晓菲_MZFnUzi6" initials="李" lastIdx="0" clrIdx="0"/>
  <p:cmAuthor id="6" name="小珞_QjMfU7FR" initials="小" lastIdx="0" clrIdx="0"/>
  <p:cmAuthor id="2001" name="骆倩怡_Znauj26B" initials="authorId_382814100"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59"/>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commentAuthors" Target="commentAuthors.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3821"/>
            <a:ext cx="12192001" cy="686182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tags" Target="../tags/tag62.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alphaModFix amt="20000"/>
          </a:blip>
          <a:stretch>
            <a:fillRect t="1000" b="-4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9.xml"/><Relationship Id="rId1" Type="http://schemas.openxmlformats.org/officeDocument/2006/relationships/tags" Target="../tags/tag10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1.xml"/><Relationship Id="rId1" Type="http://schemas.openxmlformats.org/officeDocument/2006/relationships/tags" Target="../tags/tag11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s>
</file>

<file path=ppt/slides/_rels/slide2.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1" Type="http://schemas.openxmlformats.org/officeDocument/2006/relationships/notesSlide" Target="../notesSlides/notesSlide2.xml"/><Relationship Id="rId30" Type="http://schemas.openxmlformats.org/officeDocument/2006/relationships/slideLayout" Target="../slideLayouts/slideLayout12.xml"/><Relationship Id="rId3" Type="http://schemas.openxmlformats.org/officeDocument/2006/relationships/tags" Target="../tags/tag67.xml"/><Relationship Id="rId29" Type="http://schemas.openxmlformats.org/officeDocument/2006/relationships/tags" Target="../tags/tag93.xml"/><Relationship Id="rId28" Type="http://schemas.openxmlformats.org/officeDocument/2006/relationships/tags" Target="../tags/tag92.xml"/><Relationship Id="rId27" Type="http://schemas.openxmlformats.org/officeDocument/2006/relationships/tags" Target="../tags/tag91.xml"/><Relationship Id="rId26" Type="http://schemas.openxmlformats.org/officeDocument/2006/relationships/tags" Target="../tags/tag90.xml"/><Relationship Id="rId25" Type="http://schemas.openxmlformats.org/officeDocument/2006/relationships/tags" Target="../tags/tag89.xml"/><Relationship Id="rId24" Type="http://schemas.openxmlformats.org/officeDocument/2006/relationships/tags" Target="../tags/tag88.xml"/><Relationship Id="rId23" Type="http://schemas.openxmlformats.org/officeDocument/2006/relationships/tags" Target="../tags/tag87.xml"/><Relationship Id="rId22" Type="http://schemas.openxmlformats.org/officeDocument/2006/relationships/tags" Target="../tags/tag86.xml"/><Relationship Id="rId21" Type="http://schemas.openxmlformats.org/officeDocument/2006/relationships/tags" Target="../tags/tag85.xml"/><Relationship Id="rId20" Type="http://schemas.openxmlformats.org/officeDocument/2006/relationships/tags" Target="../tags/tag84.xml"/><Relationship Id="rId2" Type="http://schemas.openxmlformats.org/officeDocument/2006/relationships/tags" Target="../tags/tag66.xml"/><Relationship Id="rId19" Type="http://schemas.openxmlformats.org/officeDocument/2006/relationships/tags" Target="../tags/tag83.xml"/><Relationship Id="rId18" Type="http://schemas.openxmlformats.org/officeDocument/2006/relationships/tags" Target="../tags/tag82.xml"/><Relationship Id="rId17" Type="http://schemas.openxmlformats.org/officeDocument/2006/relationships/tags" Target="../tags/tag81.xml"/><Relationship Id="rId16" Type="http://schemas.openxmlformats.org/officeDocument/2006/relationships/tags" Target="../tags/tag80.xml"/><Relationship Id="rId15" Type="http://schemas.openxmlformats.org/officeDocument/2006/relationships/tags" Target="../tags/tag79.xml"/><Relationship Id="rId14" Type="http://schemas.openxmlformats.org/officeDocument/2006/relationships/tags" Target="../tags/tag78.xml"/><Relationship Id="rId13" Type="http://schemas.openxmlformats.org/officeDocument/2006/relationships/tags" Target="../tags/tag77.xml"/><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tags" Target="../tags/tag12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tags" Target="../tags/tag130.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4.xml"/><Relationship Id="rId1" Type="http://schemas.openxmlformats.org/officeDocument/2006/relationships/tags" Target="../tags/tag10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03505" y="412115"/>
            <a:ext cx="11408410" cy="2570480"/>
          </a:xfrm>
        </p:spPr>
        <p:txBody>
          <a:bodyPr>
            <a:normAutofit fontScale="90000"/>
          </a:bodyPr>
          <a:p>
            <a:pPr>
              <a:lnSpc>
                <a:spcPct val="150000"/>
              </a:lnSpc>
            </a:pPr>
            <a:r>
              <a:rPr lang="en-US" altLang="zh-CN"/>
              <a:t>Chapter F</a:t>
            </a:r>
            <a:r>
              <a:rPr lang="en-US" altLang="zh-CN"/>
              <a:t>ive</a:t>
            </a:r>
            <a:br>
              <a:rPr lang="en-US" altLang="zh-CN"/>
            </a:br>
            <a:r>
              <a:rPr lang="en-US" altLang="zh-CN"/>
              <a:t>Lesson 10. W</a:t>
            </a:r>
            <a:r>
              <a:rPr lang="en-US" altLang="zh-CN"/>
              <a:t>estern Mass Media </a:t>
            </a:r>
            <a:endParaRPr lang="en-US" altLang="zh-CN"/>
          </a:p>
        </p:txBody>
      </p:sp>
      <p:sp>
        <p:nvSpPr>
          <p:cNvPr id="3" name="副标题 2"/>
          <p:cNvSpPr>
            <a:spLocks noGrp="1"/>
          </p:cNvSpPr>
          <p:nvPr>
            <p:ph type="subTitle" idx="1"/>
            <p:custDataLst>
              <p:tags r:id="rId2"/>
            </p:custDataLst>
          </p:nvPr>
        </p:nvSpPr>
        <p:spPr/>
        <p:txBody>
          <a:bodyPr>
            <a:normAutofit/>
          </a:bodyPr>
          <a:p>
            <a:r>
              <a:rPr lang="en-US" altLang="zh-CN">
                <a:sym typeface="+mn-ea"/>
              </a:rPr>
              <a:t>An Integrated Course Book for Postgraduate Students </a:t>
            </a:r>
            <a:endParaRPr lang="en-US" altLang="zh-CN">
              <a:sym typeface="+mn-ea"/>
            </a:endParaRPr>
          </a:p>
          <a:p>
            <a:r>
              <a:rPr lang="en-US" altLang="zh-CN">
                <a:sym typeface="+mn-ea"/>
              </a:rPr>
              <a:t>(2nd Ed.) (1)</a:t>
            </a:r>
            <a:endParaRPr lang="zh-CN" altLang="en-US"/>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
        <p:nvSpPr>
          <p:cNvPr id="4" name="日期占位符 3"/>
          <p:cNvSpPr>
            <a:spLocks noGrp="1"/>
          </p:cNvSpPr>
          <p:nvPr>
            <p:ph type="dt" sz="half" idx="10"/>
          </p:nvPr>
        </p:nvSpPr>
        <p:spPr>
          <a:xfrm>
            <a:off x="9282290" y="6314400"/>
            <a:ext cx="2700000" cy="316800"/>
          </a:xfrm>
        </p:spPr>
        <p:txBody>
          <a:bodyPr>
            <a:noAutofit/>
          </a:bodyPr>
          <a:p>
            <a:fld id="{760FBDFE-C587-4B4C-A407-44438C67B59E}" type="datetime1">
              <a:rPr lang="zh-CN" altLang="en-US" sz="2400" smtClean="0"/>
            </a:fld>
            <a:endParaRPr lang="zh-CN" altLang="en-US" sz="2400" smtClean="0"/>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04</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While Reading</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374085" y="214065"/>
            <a:ext cx="10969200" cy="705600"/>
          </a:xfrm>
        </p:spPr>
        <p:txBody>
          <a:bodyPr/>
          <a:p>
            <a:r>
              <a:rPr lang="en-US" altLang="zh-CN"/>
              <a:t>While Reading </a:t>
            </a:r>
            <a:endParaRPr lang="en-US" altLang="zh-CN"/>
          </a:p>
        </p:txBody>
      </p:sp>
      <p:sp>
        <p:nvSpPr>
          <p:cNvPr id="3" name="内容占位符 2"/>
          <p:cNvSpPr>
            <a:spLocks noGrp="1"/>
          </p:cNvSpPr>
          <p:nvPr>
            <p:ph idx="1"/>
            <p:custDataLst>
              <p:tags r:id="rId2"/>
            </p:custDataLst>
          </p:nvPr>
        </p:nvSpPr>
        <p:spPr>
          <a:xfrm>
            <a:off x="251460" y="837565"/>
            <a:ext cx="11768455" cy="5719445"/>
          </a:xfrm>
        </p:spPr>
        <p:txBody>
          <a:bodyPr>
            <a:noAutofit/>
          </a:bodyPr>
          <a:p>
            <a:pPr marL="0" indent="0">
              <a:buNone/>
            </a:pPr>
            <a:r>
              <a:rPr lang="en-US" altLang="zh-CN" sz="2800">
                <a:solidFill>
                  <a:schemeClr val="tx1"/>
                </a:solidFill>
                <a:latin typeface="Times New Roman" panose="02020603050405020304" charset="0"/>
                <a:cs typeface="Times New Roman" panose="02020603050405020304" charset="0"/>
                <a:sym typeface="+mn-ea"/>
              </a:rPr>
              <a:t>Structure</a:t>
            </a:r>
            <a:endParaRPr lang="en-US" altLang="zh-CN" sz="2800">
              <a:solidFill>
                <a:schemeClr val="tx1"/>
              </a:solidFill>
              <a:latin typeface="Times New Roman" panose="02020603050405020304" charset="0"/>
              <a:cs typeface="Times New Roman" panose="02020603050405020304" charset="0"/>
            </a:endParaRPr>
          </a:p>
          <a:p>
            <a:pPr marL="0" indent="0">
              <a:buNone/>
            </a:pPr>
            <a:r>
              <a:rPr lang="en-US" altLang="zh-CN" sz="2800">
                <a:solidFill>
                  <a:schemeClr val="tx1"/>
                </a:solidFill>
                <a:latin typeface="Times New Roman" panose="02020603050405020304" charset="0"/>
                <a:cs typeface="Times New Roman" panose="02020603050405020304" charset="0"/>
              </a:rPr>
              <a:t>1. The Professional Role of the Journalist </a:t>
            </a:r>
            <a:r>
              <a:rPr lang="zh-CN" altLang="en-US" sz="2800">
                <a:solidFill>
                  <a:schemeClr val="tx1"/>
                </a:solidFill>
                <a:latin typeface="Times New Roman" panose="02020603050405020304" charset="0"/>
                <a:cs typeface="Times New Roman" panose="02020603050405020304" charset="0"/>
              </a:rPr>
              <a:t>（</a:t>
            </a:r>
            <a:r>
              <a:rPr lang="en-US" altLang="zh-CN" sz="2800">
                <a:solidFill>
                  <a:schemeClr val="tx1"/>
                </a:solidFill>
                <a:latin typeface="Times New Roman" panose="02020603050405020304" charset="0"/>
                <a:cs typeface="Times New Roman" panose="02020603050405020304" charset="0"/>
              </a:rPr>
              <a:t>para. 1-4)</a:t>
            </a:r>
            <a:endParaRPr lang="en-US" altLang="zh-CN" sz="2800">
              <a:solidFill>
                <a:schemeClr val="tx1"/>
              </a:solidFill>
              <a:latin typeface="Times New Roman" panose="02020603050405020304" charset="0"/>
              <a:cs typeface="Times New Roman" panose="02020603050405020304" charset="0"/>
            </a:endParaRPr>
          </a:p>
          <a:p>
            <a:pPr marL="0" indent="0">
              <a:buNone/>
            </a:pPr>
            <a:r>
              <a:rPr lang="en-US" altLang="zh-CN" sz="2800">
                <a:solidFill>
                  <a:schemeClr val="tx1"/>
                </a:solidFill>
                <a:latin typeface="Times New Roman" panose="02020603050405020304" charset="0"/>
                <a:cs typeface="Times New Roman" panose="02020603050405020304" charset="0"/>
              </a:rPr>
              <a:t>2. The Testing of the Journalist </a:t>
            </a:r>
            <a:r>
              <a:rPr lang="zh-CN" altLang="en-US" sz="2800">
                <a:solidFill>
                  <a:schemeClr val="tx1"/>
                </a:solidFill>
                <a:latin typeface="Times New Roman" panose="02020603050405020304" charset="0"/>
                <a:cs typeface="Times New Roman" panose="02020603050405020304" charset="0"/>
              </a:rPr>
              <a:t>（</a:t>
            </a:r>
            <a:r>
              <a:rPr lang="en-US" altLang="zh-CN" sz="2800">
                <a:solidFill>
                  <a:schemeClr val="tx1"/>
                </a:solidFill>
                <a:latin typeface="Times New Roman" panose="02020603050405020304" charset="0"/>
                <a:cs typeface="Times New Roman" panose="02020603050405020304" charset="0"/>
              </a:rPr>
              <a:t>para. 5-11)</a:t>
            </a:r>
            <a:endParaRPr lang="en-US" altLang="zh-CN" sz="2800">
              <a:solidFill>
                <a:schemeClr val="tx1"/>
              </a:solidFill>
              <a:latin typeface="Times New Roman" panose="02020603050405020304" charset="0"/>
              <a:cs typeface="Times New Roman" panose="02020603050405020304" charset="0"/>
            </a:endParaRPr>
          </a:p>
          <a:p>
            <a:pPr marL="0" indent="0">
              <a:buNone/>
            </a:pPr>
            <a:r>
              <a:rPr lang="en-US" altLang="zh-CN" sz="2800">
                <a:solidFill>
                  <a:schemeClr val="tx1"/>
                </a:solidFill>
                <a:latin typeface="Times New Roman" panose="02020603050405020304" charset="0"/>
                <a:cs typeface="Times New Roman" panose="02020603050405020304" charset="0"/>
              </a:rPr>
              <a:t>3. A Matter of Values </a:t>
            </a:r>
            <a:r>
              <a:rPr lang="zh-CN" altLang="en-US" sz="2800">
                <a:solidFill>
                  <a:schemeClr val="tx1"/>
                </a:solidFill>
                <a:latin typeface="Times New Roman" panose="02020603050405020304" charset="0"/>
                <a:cs typeface="Times New Roman" panose="02020603050405020304" charset="0"/>
              </a:rPr>
              <a:t>（</a:t>
            </a:r>
            <a:r>
              <a:rPr lang="en-US" altLang="zh-CN" sz="2800">
                <a:solidFill>
                  <a:schemeClr val="tx1"/>
                </a:solidFill>
                <a:latin typeface="Times New Roman" panose="02020603050405020304" charset="0"/>
                <a:cs typeface="Times New Roman" panose="02020603050405020304" charset="0"/>
              </a:rPr>
              <a:t>para. 12-14)</a:t>
            </a:r>
            <a:endParaRPr lang="en-US" altLang="zh-CN" sz="2800">
              <a:solidFill>
                <a:schemeClr val="tx1"/>
              </a:solidFill>
              <a:latin typeface="Times New Roman" panose="02020603050405020304" charset="0"/>
              <a:cs typeface="Times New Roman" panose="02020603050405020304" charset="0"/>
            </a:endParaRPr>
          </a:p>
          <a:p>
            <a:pPr marL="0" indent="0">
              <a:buNone/>
            </a:pPr>
            <a:r>
              <a:rPr lang="en-US" altLang="zh-CN" sz="2800">
                <a:solidFill>
                  <a:schemeClr val="tx1"/>
                </a:solidFill>
                <a:latin typeface="Times New Roman" panose="02020603050405020304" charset="0"/>
                <a:cs typeface="Times New Roman" panose="02020603050405020304" charset="0"/>
              </a:rPr>
              <a:t>4. The Integrity of the Journalist </a:t>
            </a:r>
            <a:r>
              <a:rPr lang="zh-CN" altLang="en-US" sz="2800">
                <a:solidFill>
                  <a:schemeClr val="tx1"/>
                </a:solidFill>
                <a:latin typeface="Times New Roman" panose="02020603050405020304" charset="0"/>
                <a:cs typeface="Times New Roman" panose="02020603050405020304" charset="0"/>
              </a:rPr>
              <a:t>（</a:t>
            </a:r>
            <a:r>
              <a:rPr lang="en-US" altLang="zh-CN" sz="2800">
                <a:solidFill>
                  <a:schemeClr val="tx1"/>
                </a:solidFill>
                <a:latin typeface="Times New Roman" panose="02020603050405020304" charset="0"/>
                <a:cs typeface="Times New Roman" panose="02020603050405020304" charset="0"/>
              </a:rPr>
              <a:t>para. 15-18)</a:t>
            </a:r>
            <a:endParaRPr lang="en-US" altLang="zh-CN" sz="2800">
              <a:solidFill>
                <a:schemeClr val="tx1"/>
              </a:solidFill>
              <a:latin typeface="Times New Roman" panose="02020603050405020304" charset="0"/>
              <a:cs typeface="Times New Roman" panose="02020603050405020304" charset="0"/>
            </a:endParaRPr>
          </a:p>
          <a:p>
            <a:pPr marL="0" indent="0">
              <a:buNone/>
            </a:pPr>
            <a:r>
              <a:rPr lang="en-US" altLang="zh-CN" sz="2800">
                <a:solidFill>
                  <a:schemeClr val="tx1"/>
                </a:solidFill>
                <a:latin typeface="Times New Roman" panose="02020603050405020304" charset="0"/>
                <a:cs typeface="Times New Roman" panose="02020603050405020304" charset="0"/>
              </a:rPr>
              <a:t>5. Tensions Between Government and the Press </a:t>
            </a:r>
            <a:r>
              <a:rPr lang="zh-CN" altLang="en-US" sz="2800">
                <a:solidFill>
                  <a:schemeClr val="tx1"/>
                </a:solidFill>
                <a:latin typeface="Times New Roman" panose="02020603050405020304" charset="0"/>
                <a:cs typeface="Times New Roman" panose="02020603050405020304" charset="0"/>
              </a:rPr>
              <a:t>（</a:t>
            </a:r>
            <a:r>
              <a:rPr lang="en-US" altLang="zh-CN" sz="2800">
                <a:solidFill>
                  <a:schemeClr val="tx1"/>
                </a:solidFill>
                <a:latin typeface="Times New Roman" panose="02020603050405020304" charset="0"/>
                <a:cs typeface="Times New Roman" panose="02020603050405020304" charset="0"/>
              </a:rPr>
              <a:t>para. 19-21)</a:t>
            </a:r>
            <a:endParaRPr lang="en-US" altLang="zh-CN" sz="2800">
              <a:solidFill>
                <a:schemeClr val="tx1"/>
              </a:solidFill>
              <a:latin typeface="Times New Roman" panose="02020603050405020304" charset="0"/>
              <a:cs typeface="Times New Roman" panose="02020603050405020304" charset="0"/>
            </a:endParaRPr>
          </a:p>
          <a:p>
            <a:pPr marL="0" indent="0">
              <a:buNone/>
            </a:pPr>
            <a:r>
              <a:rPr lang="en-US" altLang="zh-CN" sz="2800">
                <a:solidFill>
                  <a:schemeClr val="tx1"/>
                </a:solidFill>
                <a:latin typeface="Times New Roman" panose="02020603050405020304" charset="0"/>
                <a:cs typeface="Times New Roman" panose="02020603050405020304" charset="0"/>
              </a:rPr>
              <a:t>6. Conclusion </a:t>
            </a:r>
            <a:r>
              <a:rPr lang="zh-CN" altLang="en-US" sz="2800">
                <a:solidFill>
                  <a:schemeClr val="tx1"/>
                </a:solidFill>
                <a:latin typeface="Times New Roman" panose="02020603050405020304" charset="0"/>
                <a:cs typeface="Times New Roman" panose="02020603050405020304" charset="0"/>
              </a:rPr>
              <a:t>（</a:t>
            </a:r>
            <a:r>
              <a:rPr lang="en-US" altLang="zh-CN" sz="2800">
                <a:solidFill>
                  <a:schemeClr val="tx1"/>
                </a:solidFill>
                <a:latin typeface="Times New Roman" panose="02020603050405020304" charset="0"/>
                <a:cs typeface="Times New Roman" panose="02020603050405020304" charset="0"/>
              </a:rPr>
              <a:t>para. 22)</a:t>
            </a:r>
            <a:endParaRPr lang="en-US" altLang="zh-CN" sz="28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en-US" altLang="zh-CN">
              <a:solidFill>
                <a:schemeClr val="tx1"/>
              </a:solidFill>
              <a:sym typeface="+mn-ea"/>
            </a:endParaRPr>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460375" y="333375"/>
            <a:ext cx="10968990" cy="6161405"/>
          </a:xfrm>
        </p:spPr>
        <p:txBody>
          <a:bodyPr>
            <a:noAutofit/>
          </a:bodyPr>
          <a:p>
            <a:pPr>
              <a:lnSpc>
                <a:spcPct val="150000"/>
              </a:lnSpc>
            </a:pPr>
            <a:r>
              <a:rPr lang="en-US" altLang="zh-CN" sz="2800">
                <a:solidFill>
                  <a:schemeClr val="tx1"/>
                </a:solidFill>
                <a:latin typeface="Times New Roman" panose="02020603050405020304" charset="0"/>
                <a:cs typeface="Times New Roman" panose="02020603050405020304" charset="0"/>
                <a:sym typeface="+mn-ea"/>
              </a:rPr>
              <a:t>Key Phrases</a:t>
            </a:r>
            <a:endParaRPr lang="en-US" altLang="zh-CN" sz="2800">
              <a:solidFill>
                <a:schemeClr val="tx1"/>
              </a:solidFill>
              <a:latin typeface="Times New Roman" panose="02020603050405020304" charset="0"/>
              <a:cs typeface="Times New Roman" panose="02020603050405020304" charset="0"/>
            </a:endParaRPr>
          </a:p>
          <a:p>
            <a:pPr>
              <a:lnSpc>
                <a:spcPct val="150000"/>
              </a:lnSpc>
            </a:pPr>
            <a:r>
              <a:rPr lang="en-US" altLang="zh-CN">
                <a:solidFill>
                  <a:schemeClr val="tx1"/>
                </a:solidFill>
                <a:latin typeface="Times New Roman" panose="02020603050405020304" charset="0"/>
                <a:cs typeface="Times New Roman" panose="02020603050405020304" charset="0"/>
              </a:rPr>
              <a:t>1. </a:t>
            </a:r>
            <a:r>
              <a:rPr lang="zh-CN" altLang="en-US">
                <a:solidFill>
                  <a:schemeClr val="tx1"/>
                </a:solidFill>
                <a:latin typeface="Times New Roman" panose="02020603050405020304" charset="0"/>
                <a:cs typeface="Times New Roman" panose="02020603050405020304" charset="0"/>
              </a:rPr>
              <a:t>本文选自</a:t>
            </a:r>
            <a:r>
              <a:rPr lang="en-US" altLang="zh-CN">
                <a:solidFill>
                  <a:schemeClr val="tx1"/>
                </a:solidFill>
                <a:latin typeface="Times New Roman" panose="02020603050405020304" charset="0"/>
                <a:cs typeface="Times New Roman" panose="02020603050405020304" charset="0"/>
              </a:rPr>
              <a:t> The Professional Journalist (1978)</a:t>
            </a:r>
            <a:r>
              <a:rPr lang="zh-CN" altLang="en-US">
                <a:solidFill>
                  <a:schemeClr val="tx1"/>
                </a:solidFill>
                <a:latin typeface="Times New Roman" panose="02020603050405020304" charset="0"/>
                <a:cs typeface="Times New Roman" panose="02020603050405020304" charset="0"/>
              </a:rPr>
              <a:t>。作者约翰</a:t>
            </a:r>
            <a:r>
              <a:rPr lang="en-US" altLang="zh-CN">
                <a:solidFill>
                  <a:schemeClr val="tx1"/>
                </a:solidFill>
                <a:latin typeface="Times New Roman" panose="02020603050405020304" charset="0"/>
                <a:cs typeface="Times New Roman" panose="02020603050405020304" charset="0"/>
              </a:rPr>
              <a:t>·</a:t>
            </a:r>
            <a:r>
              <a:rPr lang="zh-CN" altLang="en-US">
                <a:solidFill>
                  <a:schemeClr val="tx1"/>
                </a:solidFill>
                <a:latin typeface="Times New Roman" panose="02020603050405020304" charset="0"/>
                <a:cs typeface="Times New Roman" panose="02020603050405020304" charset="0"/>
              </a:rPr>
              <a:t>霍恩伯格（</a:t>
            </a:r>
            <a:r>
              <a:rPr lang="en-US" altLang="zh-CN">
                <a:solidFill>
                  <a:schemeClr val="tx1"/>
                </a:solidFill>
                <a:latin typeface="Times New Roman" panose="02020603050405020304" charset="0"/>
                <a:cs typeface="Times New Roman" panose="02020603050405020304" charset="0"/>
              </a:rPr>
              <a:t>John Hohenberg</a:t>
            </a:r>
            <a:r>
              <a:rPr lang="zh-CN" altLang="en-US">
                <a:solidFill>
                  <a:schemeClr val="tx1"/>
                </a:solidFill>
                <a:latin typeface="Times New Roman" panose="02020603050405020304" charset="0"/>
                <a:cs typeface="Times New Roman" panose="02020603050405020304" charset="0"/>
              </a:rPr>
              <a:t>）是哥伦比亚大学新闻研究生院荣誉退休教授。</a:t>
            </a:r>
            <a:r>
              <a:rPr lang="en-US" altLang="zh-CN">
                <a:solidFill>
                  <a:schemeClr val="tx1"/>
                </a:solidFill>
                <a:latin typeface="Times New Roman" panose="02020603050405020304" charset="0"/>
                <a:cs typeface="Times New Roman" panose="02020603050405020304" charset="0"/>
              </a:rPr>
              <a:t>1976—1977 </a:t>
            </a:r>
            <a:r>
              <a:rPr lang="zh-CN" altLang="en-US">
                <a:solidFill>
                  <a:schemeClr val="tx1"/>
                </a:solidFill>
                <a:latin typeface="Times New Roman" panose="02020603050405020304" charset="0"/>
                <a:cs typeface="Times New Roman" panose="02020603050405020304" charset="0"/>
              </a:rPr>
              <a:t>年期间曾在田纳西大学任新闻教授，</a:t>
            </a:r>
            <a:r>
              <a:rPr lang="en-US" altLang="zh-CN">
                <a:solidFill>
                  <a:schemeClr val="tx1"/>
                </a:solidFill>
                <a:latin typeface="Times New Roman" panose="02020603050405020304" charset="0"/>
                <a:cs typeface="Times New Roman" panose="02020603050405020304" charset="0"/>
              </a:rPr>
              <a:t>1977—1978 </a:t>
            </a:r>
            <a:r>
              <a:rPr lang="zh-CN" altLang="en-US">
                <a:solidFill>
                  <a:schemeClr val="tx1"/>
                </a:solidFill>
                <a:latin typeface="Times New Roman" panose="02020603050405020304" charset="0"/>
                <a:cs typeface="Times New Roman" panose="02020603050405020304" charset="0"/>
              </a:rPr>
              <a:t>年在堪萨斯大学做访问新闻教授。主持普利策奖工作长达</a:t>
            </a:r>
            <a:r>
              <a:rPr lang="en-US" altLang="zh-CN">
                <a:solidFill>
                  <a:schemeClr val="tx1"/>
                </a:solidFill>
                <a:latin typeface="Times New Roman" panose="02020603050405020304" charset="0"/>
                <a:cs typeface="Times New Roman" panose="02020603050405020304" charset="0"/>
              </a:rPr>
              <a:t> 22 </a:t>
            </a:r>
            <a:r>
              <a:rPr lang="zh-CN" altLang="en-US">
                <a:solidFill>
                  <a:schemeClr val="tx1"/>
                </a:solidFill>
                <a:latin typeface="Times New Roman" panose="02020603050405020304" charset="0"/>
                <a:cs typeface="Times New Roman" panose="02020603050405020304" charset="0"/>
              </a:rPr>
              <a:t>年。</a:t>
            </a:r>
            <a:r>
              <a:rPr lang="en-US" altLang="zh-CN">
                <a:solidFill>
                  <a:schemeClr val="tx1"/>
                </a:solidFill>
                <a:latin typeface="Times New Roman" panose="02020603050405020304" charset="0"/>
                <a:cs typeface="Times New Roman" panose="02020603050405020304" charset="0"/>
              </a:rPr>
              <a:t>1974 </a:t>
            </a:r>
            <a:r>
              <a:rPr lang="zh-CN" altLang="en-US">
                <a:solidFill>
                  <a:schemeClr val="tx1"/>
                </a:solidFill>
                <a:latin typeface="Times New Roman" panose="02020603050405020304" charset="0"/>
                <a:cs typeface="Times New Roman" panose="02020603050405020304" charset="0"/>
              </a:rPr>
              <a:t>年获职业记者协会颁发的杰出新闻教学奖，并曾两次获得该协会颁发的优秀新闻著作奖。</a:t>
            </a:r>
            <a:r>
              <a:rPr lang="en-US" altLang="zh-CN">
                <a:solidFill>
                  <a:schemeClr val="tx1"/>
                </a:solidFill>
                <a:latin typeface="Times New Roman" panose="02020603050405020304" charset="0"/>
                <a:cs typeface="Times New Roman" panose="02020603050405020304" charset="0"/>
              </a:rPr>
              <a:t>1976 </a:t>
            </a:r>
            <a:r>
              <a:rPr lang="zh-CN" altLang="en-US">
                <a:solidFill>
                  <a:schemeClr val="tx1"/>
                </a:solidFill>
                <a:latin typeface="Times New Roman" panose="02020603050405020304" charset="0"/>
                <a:cs typeface="Times New Roman" panose="02020603050405020304" charset="0"/>
              </a:rPr>
              <a:t>年，他因为为美国新闻业所做的贡献而获得普利策奖特别奖。</a:t>
            </a:r>
            <a:endParaRPr lang="zh-CN" altLang="en-US">
              <a:solidFill>
                <a:schemeClr val="tx1"/>
              </a:solidFill>
              <a:latin typeface="Times New Roman" panose="02020603050405020304" charset="0"/>
              <a:cs typeface="Times New Roman" panose="02020603050405020304" charset="0"/>
            </a:endParaRPr>
          </a:p>
          <a:p>
            <a:pPr>
              <a:lnSpc>
                <a:spcPct val="150000"/>
              </a:lnSpc>
            </a:pPr>
            <a:r>
              <a:rPr lang="en-US" altLang="zh-CN">
                <a:solidFill>
                  <a:schemeClr val="tx1"/>
                </a:solidFill>
                <a:latin typeface="Times New Roman" panose="02020603050405020304" charset="0"/>
                <a:cs typeface="Times New Roman" panose="02020603050405020304" charset="0"/>
              </a:rPr>
              <a:t>2. Joseph Pulitzer (para. 1)</a:t>
            </a:r>
            <a:r>
              <a:rPr lang="zh-CN" altLang="en-US">
                <a:solidFill>
                  <a:schemeClr val="tx1"/>
                </a:solidFill>
                <a:latin typeface="Times New Roman" panose="02020603050405020304" charset="0"/>
                <a:cs typeface="Times New Roman" panose="02020603050405020304" charset="0"/>
              </a:rPr>
              <a:t>：约瑟夫</a:t>
            </a:r>
            <a:r>
              <a:rPr lang="en-US" altLang="zh-CN">
                <a:solidFill>
                  <a:schemeClr val="tx1"/>
                </a:solidFill>
                <a:latin typeface="Times New Roman" panose="02020603050405020304" charset="0"/>
                <a:cs typeface="Times New Roman" panose="02020603050405020304" charset="0"/>
              </a:rPr>
              <a:t>·</a:t>
            </a:r>
            <a:r>
              <a:rPr lang="zh-CN" altLang="en-US">
                <a:solidFill>
                  <a:schemeClr val="tx1"/>
                </a:solidFill>
                <a:latin typeface="Times New Roman" panose="02020603050405020304" charset="0"/>
                <a:cs typeface="Times New Roman" panose="02020603050405020304" charset="0"/>
              </a:rPr>
              <a:t>普利策（</a:t>
            </a:r>
            <a:r>
              <a:rPr lang="en-US" altLang="zh-CN">
                <a:solidFill>
                  <a:schemeClr val="tx1"/>
                </a:solidFill>
                <a:latin typeface="Times New Roman" panose="02020603050405020304" charset="0"/>
                <a:cs typeface="Times New Roman" panose="02020603050405020304" charset="0"/>
              </a:rPr>
              <a:t>1847—1911</a:t>
            </a:r>
            <a:r>
              <a:rPr lang="zh-CN" altLang="en-US">
                <a:solidFill>
                  <a:schemeClr val="tx1"/>
                </a:solidFill>
                <a:latin typeface="Times New Roman" panose="02020603050405020304" charset="0"/>
                <a:cs typeface="Times New Roman" panose="02020603050405020304" charset="0"/>
              </a:rPr>
              <a:t>）。美国报刊编辑、出版者、新闻工作者，生于匈牙利，当过记者、编辑，创办《快邮报》（</a:t>
            </a:r>
            <a:r>
              <a:rPr lang="en-US" altLang="zh-CN">
                <a:solidFill>
                  <a:schemeClr val="tx1"/>
                </a:solidFill>
                <a:latin typeface="Times New Roman" panose="02020603050405020304" charset="0"/>
                <a:cs typeface="Times New Roman" panose="02020603050405020304" charset="0"/>
              </a:rPr>
              <a:t>1878</a:t>
            </a:r>
            <a:r>
              <a:rPr lang="zh-CN" altLang="en-US">
                <a:solidFill>
                  <a:schemeClr val="tx1"/>
                </a:solidFill>
                <a:latin typeface="Times New Roman" panose="02020603050405020304" charset="0"/>
                <a:cs typeface="Times New Roman" panose="02020603050405020304" charset="0"/>
              </a:rPr>
              <a:t>），购进纽约《世界报》（</a:t>
            </a:r>
            <a:r>
              <a:rPr lang="en-US" altLang="zh-CN">
                <a:solidFill>
                  <a:schemeClr val="tx1"/>
                </a:solidFill>
                <a:latin typeface="Times New Roman" panose="02020603050405020304" charset="0"/>
                <a:cs typeface="Times New Roman" panose="02020603050405020304" charset="0"/>
              </a:rPr>
              <a:t>1883</a:t>
            </a:r>
            <a:r>
              <a:rPr lang="zh-CN" altLang="en-US">
                <a:solidFill>
                  <a:schemeClr val="tx1"/>
                </a:solidFill>
                <a:latin typeface="Times New Roman" panose="02020603050405020304" charset="0"/>
                <a:cs typeface="Times New Roman" panose="02020603050405020304" charset="0"/>
              </a:rPr>
              <a:t>），曾捐款创办哥伦比亚大学新闻学院（</a:t>
            </a:r>
            <a:r>
              <a:rPr lang="en-US" altLang="zh-CN">
                <a:solidFill>
                  <a:schemeClr val="tx1"/>
                </a:solidFill>
                <a:latin typeface="Times New Roman" panose="02020603050405020304" charset="0"/>
                <a:cs typeface="Times New Roman" panose="02020603050405020304" charset="0"/>
              </a:rPr>
              <a:t>1912</a:t>
            </a:r>
            <a:r>
              <a:rPr lang="zh-CN" altLang="en-US">
                <a:solidFill>
                  <a:schemeClr val="tx1"/>
                </a:solidFill>
                <a:latin typeface="Times New Roman" panose="02020603050405020304" charset="0"/>
                <a:cs typeface="Times New Roman" panose="02020603050405020304" charset="0"/>
              </a:rPr>
              <a:t>），设立普利策奖。该奖是美国一年一度颁发给新闻、文学、戏剧和音乐方面的优秀作品奖。</a:t>
            </a:r>
            <a:endParaRPr lang="zh-CN" altLang="en-US">
              <a:solidFill>
                <a:schemeClr val="tx1"/>
              </a:solidFill>
              <a:latin typeface="Times New Roman" panose="02020603050405020304" charset="0"/>
              <a:cs typeface="Times New Roman" panose="02020603050405020304" charset="0"/>
            </a:endParaRPr>
          </a:p>
          <a:p>
            <a:pPr>
              <a:lnSpc>
                <a:spcPct val="150000"/>
              </a:lnSpc>
            </a:pPr>
            <a:r>
              <a:rPr lang="en-US" altLang="zh-CN">
                <a:solidFill>
                  <a:schemeClr val="tx1"/>
                </a:solidFill>
                <a:latin typeface="Times New Roman" panose="02020603050405020304" charset="0"/>
                <a:cs typeface="Times New Roman" panose="02020603050405020304" charset="0"/>
              </a:rPr>
              <a:t>3. representative government (para. 14)</a:t>
            </a:r>
            <a:r>
              <a:rPr lang="zh-CN" altLang="en-US">
                <a:solidFill>
                  <a:schemeClr val="tx1"/>
                </a:solidFill>
                <a:latin typeface="Times New Roman" panose="02020603050405020304" charset="0"/>
                <a:cs typeface="Times New Roman" panose="02020603050405020304" charset="0"/>
              </a:rPr>
              <a:t>：代表公众的政府。</a:t>
            </a:r>
            <a:endParaRPr lang="zh-CN" altLang="en-US">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608330" y="800100"/>
            <a:ext cx="10968990" cy="5449570"/>
          </a:xfrm>
        </p:spPr>
        <p:txBody>
          <a:bodyPr>
            <a:normAutofit/>
          </a:bodyPr>
          <a:p>
            <a:pPr>
              <a:lnSpc>
                <a:spcPct val="150000"/>
              </a:lnSpc>
            </a:pPr>
            <a:r>
              <a:rPr lang="en-US" altLang="zh-CN" sz="2000">
                <a:solidFill>
                  <a:schemeClr val="tx1"/>
                </a:solidFill>
                <a:latin typeface="Times New Roman" panose="02020603050405020304" charset="0"/>
                <a:cs typeface="Times New Roman" panose="02020603050405020304" charset="0"/>
              </a:rPr>
              <a:t>4. the Central Intelligence Agency (para. 18)</a:t>
            </a:r>
            <a:r>
              <a:rPr lang="zh-CN" altLang="en-US" sz="2000">
                <a:solidFill>
                  <a:schemeClr val="tx1"/>
                </a:solidFill>
                <a:latin typeface="Times New Roman" panose="02020603050405020304" charset="0"/>
                <a:cs typeface="Times New Roman" panose="02020603050405020304" charset="0"/>
              </a:rPr>
              <a:t>：美国中央情报局，简称</a:t>
            </a:r>
            <a:r>
              <a:rPr lang="en-US" altLang="zh-CN" sz="2000">
                <a:solidFill>
                  <a:schemeClr val="tx1"/>
                </a:solidFill>
                <a:latin typeface="Times New Roman" panose="02020603050405020304" charset="0"/>
                <a:cs typeface="Times New Roman" panose="02020603050405020304" charset="0"/>
              </a:rPr>
              <a:t> CIA</a:t>
            </a:r>
            <a:r>
              <a:rPr lang="zh-CN" altLang="en-US" sz="2000">
                <a:solidFill>
                  <a:schemeClr val="tx1"/>
                </a:solidFill>
                <a:latin typeface="Times New Roman" panose="02020603050405020304" charset="0"/>
                <a:cs typeface="Times New Roman" panose="02020603050405020304" charset="0"/>
              </a:rPr>
              <a:t>。</a:t>
            </a:r>
            <a:endParaRPr lang="zh-CN" altLang="en-US" sz="2000">
              <a:solidFill>
                <a:schemeClr val="tx1"/>
              </a:solidFill>
              <a:latin typeface="Times New Roman" panose="02020603050405020304" charset="0"/>
              <a:cs typeface="Times New Roman" panose="02020603050405020304" charset="0"/>
            </a:endParaRPr>
          </a:p>
          <a:p>
            <a:pPr>
              <a:lnSpc>
                <a:spcPct val="150000"/>
              </a:lnSpc>
            </a:pPr>
            <a:r>
              <a:rPr lang="en-US" altLang="zh-CN" sz="2000">
                <a:solidFill>
                  <a:schemeClr val="tx1"/>
                </a:solidFill>
                <a:latin typeface="Times New Roman" panose="02020603050405020304" charset="0"/>
                <a:cs typeface="Times New Roman" panose="02020603050405020304" charset="0"/>
              </a:rPr>
              <a:t>5. the Federal Bureau of Investigation (para. 18)</a:t>
            </a:r>
            <a:r>
              <a:rPr lang="zh-CN" altLang="en-US" sz="2000">
                <a:solidFill>
                  <a:schemeClr val="tx1"/>
                </a:solidFill>
                <a:latin typeface="Times New Roman" panose="02020603050405020304" charset="0"/>
                <a:cs typeface="Times New Roman" panose="02020603050405020304" charset="0"/>
              </a:rPr>
              <a:t>：美国联邦调查局，简称</a:t>
            </a:r>
            <a:r>
              <a:rPr lang="en-US" altLang="zh-CN" sz="2000">
                <a:solidFill>
                  <a:schemeClr val="tx1"/>
                </a:solidFill>
                <a:latin typeface="Times New Roman" panose="02020603050405020304" charset="0"/>
                <a:cs typeface="Times New Roman" panose="02020603050405020304" charset="0"/>
              </a:rPr>
              <a:t> FBI</a:t>
            </a:r>
            <a:r>
              <a:rPr lang="zh-CN" altLang="en-US" sz="2000">
                <a:solidFill>
                  <a:schemeClr val="tx1"/>
                </a:solidFill>
                <a:latin typeface="Times New Roman" panose="02020603050405020304" charset="0"/>
                <a:cs typeface="Times New Roman" panose="02020603050405020304" charset="0"/>
              </a:rPr>
              <a:t>。</a:t>
            </a:r>
            <a:endParaRPr lang="zh-CN" altLang="en-US" sz="2000">
              <a:solidFill>
                <a:schemeClr val="tx1"/>
              </a:solidFill>
              <a:latin typeface="Times New Roman" panose="02020603050405020304" charset="0"/>
              <a:cs typeface="Times New Roman" panose="02020603050405020304" charset="0"/>
            </a:endParaRPr>
          </a:p>
          <a:p>
            <a:pPr>
              <a:lnSpc>
                <a:spcPct val="150000"/>
              </a:lnSpc>
            </a:pPr>
            <a:r>
              <a:rPr lang="en-US" altLang="zh-CN" sz="2000">
                <a:solidFill>
                  <a:schemeClr val="tx1"/>
                </a:solidFill>
                <a:latin typeface="Times New Roman" panose="02020603050405020304" charset="0"/>
                <a:cs typeface="Times New Roman" panose="02020603050405020304" charset="0"/>
              </a:rPr>
              <a:t>6. the Local Chamber of Commerce (para. 18)</a:t>
            </a:r>
            <a:r>
              <a:rPr lang="zh-CN" altLang="en-US" sz="2000">
                <a:solidFill>
                  <a:schemeClr val="tx1"/>
                </a:solidFill>
                <a:latin typeface="Times New Roman" panose="02020603050405020304" charset="0"/>
                <a:cs typeface="Times New Roman" panose="02020603050405020304" charset="0"/>
              </a:rPr>
              <a:t>：商会。一般是指商人依法组建的，以维护会员合法权益、促进工商业繁荣为宗旨的社会团体法人。</a:t>
            </a:r>
            <a:endParaRPr lang="zh-CN" altLang="en-US" sz="2000">
              <a:solidFill>
                <a:schemeClr val="tx1"/>
              </a:solidFill>
              <a:latin typeface="Times New Roman" panose="02020603050405020304" charset="0"/>
              <a:cs typeface="Times New Roman" panose="02020603050405020304" charset="0"/>
            </a:endParaRPr>
          </a:p>
          <a:p>
            <a:pPr>
              <a:lnSpc>
                <a:spcPct val="150000"/>
              </a:lnSpc>
            </a:pPr>
            <a:r>
              <a:rPr lang="en-US" altLang="zh-CN" sz="2000">
                <a:solidFill>
                  <a:schemeClr val="tx1"/>
                </a:solidFill>
                <a:latin typeface="Times New Roman" panose="02020603050405020304" charset="0"/>
                <a:cs typeface="Times New Roman" panose="02020603050405020304" charset="0"/>
              </a:rPr>
              <a:t>7. Richard Milhous Nixon (para. 20)</a:t>
            </a:r>
            <a:r>
              <a:rPr lang="zh-CN" altLang="en-US" sz="2000">
                <a:solidFill>
                  <a:schemeClr val="tx1"/>
                </a:solidFill>
                <a:latin typeface="Times New Roman" panose="02020603050405020304" charset="0"/>
                <a:cs typeface="Times New Roman" panose="02020603050405020304" charset="0"/>
              </a:rPr>
              <a:t>：尼克松（</a:t>
            </a:r>
            <a:r>
              <a:rPr lang="en-US" altLang="zh-CN" sz="2000">
                <a:solidFill>
                  <a:schemeClr val="tx1"/>
                </a:solidFill>
                <a:latin typeface="Times New Roman" panose="02020603050405020304" charset="0"/>
                <a:cs typeface="Times New Roman" panose="02020603050405020304" charset="0"/>
              </a:rPr>
              <a:t>1913—1994</a:t>
            </a:r>
            <a:r>
              <a:rPr lang="zh-CN" altLang="en-US" sz="2000">
                <a:solidFill>
                  <a:schemeClr val="tx1"/>
                </a:solidFill>
                <a:latin typeface="Times New Roman" panose="02020603050405020304" charset="0"/>
                <a:cs typeface="Times New Roman" panose="02020603050405020304" charset="0"/>
              </a:rPr>
              <a:t>）。美国第</a:t>
            </a:r>
            <a:r>
              <a:rPr lang="en-US" altLang="zh-CN" sz="2000">
                <a:solidFill>
                  <a:schemeClr val="tx1"/>
                </a:solidFill>
                <a:latin typeface="Times New Roman" panose="02020603050405020304" charset="0"/>
                <a:cs typeface="Times New Roman" panose="02020603050405020304" charset="0"/>
              </a:rPr>
              <a:t> 37 </a:t>
            </a:r>
            <a:r>
              <a:rPr lang="zh-CN" altLang="en-US" sz="2000">
                <a:solidFill>
                  <a:schemeClr val="tx1"/>
                </a:solidFill>
                <a:latin typeface="Times New Roman" panose="02020603050405020304" charset="0"/>
                <a:cs typeface="Times New Roman" panose="02020603050405020304" charset="0"/>
              </a:rPr>
              <a:t>任总统（</a:t>
            </a:r>
            <a:r>
              <a:rPr lang="en-US" altLang="zh-CN" sz="2000">
                <a:solidFill>
                  <a:schemeClr val="tx1"/>
                </a:solidFill>
                <a:latin typeface="Times New Roman" panose="02020603050405020304" charset="0"/>
                <a:cs typeface="Times New Roman" panose="02020603050405020304" charset="0"/>
              </a:rPr>
              <a:t>1969—1974</a:t>
            </a:r>
            <a:r>
              <a:rPr lang="zh-CN" altLang="en-US" sz="2000">
                <a:solidFill>
                  <a:schemeClr val="tx1"/>
                </a:solidFill>
                <a:latin typeface="Times New Roman" panose="02020603050405020304" charset="0"/>
                <a:cs typeface="Times New Roman" panose="02020603050405020304" charset="0"/>
              </a:rPr>
              <a:t>），共和党人，因水门事件被迫辞职，总统任职内曾访问中国，与周恩来总理在上海发表联合公报，开辟了中美关系正常化的道路。</a:t>
            </a:r>
            <a:endParaRPr lang="zh-CN" altLang="en-US" sz="2000">
              <a:solidFill>
                <a:schemeClr val="tx1"/>
              </a:solidFill>
              <a:latin typeface="Times New Roman" panose="02020603050405020304" charset="0"/>
              <a:cs typeface="Times New Roman" panose="02020603050405020304" charset="0"/>
            </a:endParaRPr>
          </a:p>
          <a:p>
            <a:pPr>
              <a:lnSpc>
                <a:spcPct val="150000"/>
              </a:lnSpc>
            </a:pPr>
            <a:r>
              <a:rPr lang="en-US" altLang="zh-CN" sz="2000">
                <a:solidFill>
                  <a:schemeClr val="tx1"/>
                </a:solidFill>
                <a:latin typeface="Times New Roman" panose="02020603050405020304" charset="0"/>
                <a:cs typeface="Times New Roman" panose="02020603050405020304" charset="0"/>
              </a:rPr>
              <a:t>8. Spiro Agnew (para. 20)</a:t>
            </a:r>
            <a:r>
              <a:rPr lang="zh-CN" altLang="en-US" sz="2000">
                <a:solidFill>
                  <a:schemeClr val="tx1"/>
                </a:solidFill>
                <a:latin typeface="Times New Roman" panose="02020603050405020304" charset="0"/>
                <a:cs typeface="Times New Roman" panose="02020603050405020304" charset="0"/>
              </a:rPr>
              <a:t>：阿格纽（</a:t>
            </a:r>
            <a:r>
              <a:rPr lang="en-US" altLang="zh-CN" sz="2000">
                <a:solidFill>
                  <a:schemeClr val="tx1"/>
                </a:solidFill>
                <a:latin typeface="Times New Roman" panose="02020603050405020304" charset="0"/>
                <a:cs typeface="Times New Roman" panose="02020603050405020304" charset="0"/>
              </a:rPr>
              <a:t>1918—1996</a:t>
            </a:r>
            <a:r>
              <a:rPr lang="zh-CN" altLang="en-US" sz="2000">
                <a:solidFill>
                  <a:schemeClr val="tx1"/>
                </a:solidFill>
                <a:latin typeface="Times New Roman" panose="02020603050405020304" charset="0"/>
                <a:cs typeface="Times New Roman" panose="02020603050405020304" charset="0"/>
              </a:rPr>
              <a:t>）。曾任美国副总统（</a:t>
            </a:r>
            <a:r>
              <a:rPr lang="en-US" altLang="zh-CN" sz="2000">
                <a:solidFill>
                  <a:schemeClr val="tx1"/>
                </a:solidFill>
                <a:latin typeface="Times New Roman" panose="02020603050405020304" charset="0"/>
                <a:cs typeface="Times New Roman" panose="02020603050405020304" charset="0"/>
              </a:rPr>
              <a:t>1969—1973</a:t>
            </a:r>
            <a:r>
              <a:rPr lang="zh-CN" altLang="en-US" sz="2000">
                <a:solidFill>
                  <a:schemeClr val="tx1"/>
                </a:solidFill>
                <a:latin typeface="Times New Roman" panose="02020603050405020304" charset="0"/>
                <a:cs typeface="Times New Roman" panose="02020603050405020304" charset="0"/>
              </a:rPr>
              <a:t>），共和党人，</a:t>
            </a:r>
            <a:r>
              <a:rPr lang="en-US" altLang="zh-CN" sz="2000">
                <a:solidFill>
                  <a:schemeClr val="tx1"/>
                </a:solidFill>
                <a:latin typeface="Times New Roman" panose="02020603050405020304" charset="0"/>
                <a:cs typeface="Times New Roman" panose="02020603050405020304" charset="0"/>
              </a:rPr>
              <a:t>1973 </a:t>
            </a:r>
            <a:r>
              <a:rPr lang="zh-CN" altLang="en-US" sz="2000">
                <a:solidFill>
                  <a:schemeClr val="tx1"/>
                </a:solidFill>
                <a:latin typeface="Times New Roman" panose="02020603050405020304" charset="0"/>
                <a:cs typeface="Times New Roman" panose="02020603050405020304" charset="0"/>
              </a:rPr>
              <a:t>年因贪污受贿等丑闻而辞职。</a:t>
            </a:r>
            <a:endParaRPr lang="zh-CN" altLang="en-US" sz="2000">
              <a:solidFill>
                <a:schemeClr val="tx1"/>
              </a:solidFill>
              <a:latin typeface="Times New Roman" panose="02020603050405020304" charset="0"/>
              <a:cs typeface="Times New Roman" panose="02020603050405020304" charset="0"/>
            </a:endParaRPr>
          </a:p>
        </p:txBody>
      </p:sp>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05</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After Reading</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After Reading</a:t>
            </a:r>
            <a:endParaRPr lang="en-US" altLang="zh-CN"/>
          </a:p>
        </p:txBody>
      </p:sp>
      <p:sp>
        <p:nvSpPr>
          <p:cNvPr id="3" name="内容占位符 2"/>
          <p:cNvSpPr>
            <a:spLocks noGrp="1"/>
          </p:cNvSpPr>
          <p:nvPr>
            <p:ph idx="1"/>
            <p:custDataLst>
              <p:tags r:id="rId2"/>
            </p:custDataLst>
          </p:nvPr>
        </p:nvSpPr>
        <p:spPr>
          <a:xfrm>
            <a:off x="412115" y="1049020"/>
            <a:ext cx="11633200" cy="4759325"/>
          </a:xfrm>
        </p:spPr>
        <p:txBody>
          <a:bodyPr>
            <a:noAutofit/>
          </a:bodyPr>
          <a:p>
            <a:pPr>
              <a:lnSpc>
                <a:spcPct val="100000"/>
              </a:lnSpc>
            </a:pPr>
            <a:r>
              <a:rPr lang="en-US" altLang="zh-CN" sz="3600">
                <a:solidFill>
                  <a:schemeClr val="tx1"/>
                </a:solidFill>
                <a:latin typeface="Times New Roman" panose="02020603050405020304" charset="0"/>
                <a:cs typeface="Times New Roman" panose="02020603050405020304" charset="0"/>
              </a:rPr>
              <a:t>Reading comprehension: Answer the following questions. </a:t>
            </a:r>
            <a:endParaRPr lang="en-US" altLang="zh-CN" sz="36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1. What’s the unique part of Pulitzer’s opinion on the definition of the journalist? Why is it different from other ideas?</a:t>
            </a:r>
            <a:endParaRPr lang="en-US" altLang="zh-CN" sz="24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2. What’s the rest role of the journalist nowadays besides accumulating news and ideas of the day? Is it easy to do? Why?</a:t>
            </a:r>
            <a:endParaRPr lang="en-US" altLang="zh-CN" sz="24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3. What are the main factors in the testing of the journalist?</a:t>
            </a:r>
            <a:endParaRPr lang="en-US" altLang="zh-CN" sz="24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4. Why does the author think that a brilliant journalist is the essential link between the governors and the governed?</a:t>
            </a:r>
            <a:endParaRPr lang="en-US" altLang="zh-CN" sz="24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5. In what sense is journalism a business?</a:t>
            </a:r>
            <a:endParaRPr lang="en-US" altLang="zh-CN" sz="24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rmAutofit fontScale="90000"/>
          </a:bodyPr>
          <a:p>
            <a:r>
              <a:rPr lang="en-US" altLang="zh-CN">
                <a:sym typeface="+mn-ea"/>
              </a:rPr>
              <a:t>1. What’s the unique part of Pulitzer’s opinion on the definition of the journalist? Why is it different from other ideas?</a:t>
            </a:r>
            <a:endParaRPr lang="zh-CN" altLang="en-US"/>
          </a:p>
        </p:txBody>
      </p:sp>
      <p:sp>
        <p:nvSpPr>
          <p:cNvPr id="3" name="内容占位符 2"/>
          <p:cNvSpPr>
            <a:spLocks noGrp="1"/>
          </p:cNvSpPr>
          <p:nvPr>
            <p:ph idx="1"/>
            <p:custDataLst>
              <p:tags r:id="rId2"/>
            </p:custDataLst>
          </p:nvPr>
        </p:nvSpPr>
        <p:spPr>
          <a:xfrm>
            <a:off x="608330" y="2352040"/>
            <a:ext cx="10968990" cy="3897630"/>
          </a:xfrm>
        </p:spPr>
        <p:txBody>
          <a:bodyPr/>
          <a:p>
            <a:r>
              <a:rPr lang="en-US" altLang="zh-CN" sz="3200">
                <a:solidFill>
                  <a:schemeClr val="tx1"/>
                </a:solidFill>
                <a:latin typeface="Times New Roman" panose="02020603050405020304" charset="0"/>
                <a:cs typeface="Times New Roman" panose="02020603050405020304" charset="0"/>
              </a:rPr>
              <a:t>1. The novel aspect of Pulitzer’s observation is that it appears to be far more credible today than it was when he wrote it. For in the early years of the 20th century, most newspapermen were severely restricted in what they could do and what they could write.</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226060" y="275590"/>
            <a:ext cx="11351260" cy="1666240"/>
          </a:xfrm>
        </p:spPr>
        <p:txBody>
          <a:bodyPr>
            <a:normAutofit fontScale="90000"/>
          </a:bodyPr>
          <a:p>
            <a:r>
              <a:rPr lang="en-US" altLang="zh-CN">
                <a:sym typeface="+mn-ea"/>
              </a:rPr>
              <a:t>2. What’s the rest role of the journalist nowadays besides accumulating news and ideas of the day? Is it easy to do? Why?</a:t>
            </a:r>
            <a:endParaRPr lang="zh-CN" altLang="en-US"/>
          </a:p>
        </p:txBody>
      </p:sp>
      <p:sp>
        <p:nvSpPr>
          <p:cNvPr id="3" name="内容占位符 2"/>
          <p:cNvSpPr>
            <a:spLocks noGrp="1"/>
          </p:cNvSpPr>
          <p:nvPr>
            <p:ph idx="1"/>
            <p:custDataLst>
              <p:tags r:id="rId2"/>
            </p:custDataLst>
          </p:nvPr>
        </p:nvSpPr>
        <p:spPr>
          <a:xfrm>
            <a:off x="509905" y="2475230"/>
            <a:ext cx="10968990" cy="3035300"/>
          </a:xfrm>
        </p:spPr>
        <p:txBody>
          <a:bodyPr>
            <a:noAutofit/>
          </a:bodyPr>
          <a:p>
            <a:r>
              <a:rPr lang="en-US" altLang="zh-CN" sz="3200">
                <a:solidFill>
                  <a:schemeClr val="tx1"/>
                </a:solidFill>
                <a:latin typeface="Times New Roman" panose="02020603050405020304" charset="0"/>
                <a:cs typeface="Times New Roman" panose="02020603050405020304" charset="0"/>
              </a:rPr>
              <a:t>2. The role of the journalist is something more than the gathering and communication of the news and opinions of the day; he must also seek the truth. This is not easy to do because news and truth are not always synonymous, and it can scarcely be assumed that what is true today will necessarily remain true tomorrow.</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8330" y="608330"/>
            <a:ext cx="10968990" cy="1863090"/>
          </a:xfrm>
        </p:spPr>
        <p:txBody>
          <a:bodyPr>
            <a:normAutofit/>
          </a:bodyPr>
          <a:p>
            <a:r>
              <a:rPr lang="en-US" altLang="zh-CN">
                <a:sym typeface="+mn-ea"/>
              </a:rPr>
              <a:t>3. What are the main factors in the testing of the journalist?</a:t>
            </a:r>
            <a:endParaRPr lang="zh-CN" altLang="en-US"/>
          </a:p>
        </p:txBody>
      </p:sp>
      <p:sp>
        <p:nvSpPr>
          <p:cNvPr id="3" name="内容占位符 2"/>
          <p:cNvSpPr>
            <a:spLocks noGrp="1"/>
          </p:cNvSpPr>
          <p:nvPr>
            <p:ph idx="1"/>
            <p:custDataLst>
              <p:tags r:id="rId2"/>
            </p:custDataLst>
          </p:nvPr>
        </p:nvSpPr>
        <p:spPr>
          <a:xfrm>
            <a:off x="423545" y="2880360"/>
            <a:ext cx="10968990" cy="2298065"/>
          </a:xfrm>
        </p:spPr>
        <p:txBody>
          <a:bodyPr>
            <a:noAutofit/>
          </a:bodyPr>
          <a:p>
            <a:r>
              <a:rPr lang="en-US" altLang="zh-CN" sz="4000">
                <a:solidFill>
                  <a:schemeClr val="tx1"/>
                </a:solidFill>
                <a:latin typeface="Times New Roman" panose="02020603050405020304" charset="0"/>
                <a:cs typeface="Times New Roman" panose="02020603050405020304" charset="0"/>
              </a:rPr>
              <a:t>3. Journalist is tested far more than in the achievement of factual accuracy; he must be worthy of public belief and public trust.</a:t>
            </a:r>
            <a:endParaRPr lang="en-US" altLang="zh-CN" sz="40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8330" y="608330"/>
            <a:ext cx="10968990" cy="1283970"/>
          </a:xfrm>
        </p:spPr>
        <p:txBody>
          <a:bodyPr>
            <a:normAutofit fontScale="90000"/>
          </a:bodyPr>
          <a:p>
            <a:r>
              <a:rPr lang="en-US" altLang="zh-CN">
                <a:sym typeface="+mn-ea"/>
              </a:rPr>
              <a:t>4. Why does the author think that a brilliant journalist is the essential link between the governors and the governed?</a:t>
            </a:r>
            <a:endParaRPr lang="zh-CN" altLang="en-US"/>
          </a:p>
        </p:txBody>
      </p:sp>
      <p:sp>
        <p:nvSpPr>
          <p:cNvPr id="3" name="内容占位符 2"/>
          <p:cNvSpPr>
            <a:spLocks noGrp="1"/>
          </p:cNvSpPr>
          <p:nvPr>
            <p:ph idx="1"/>
            <p:custDataLst>
              <p:tags r:id="rId2"/>
            </p:custDataLst>
          </p:nvPr>
        </p:nvSpPr>
        <p:spPr>
          <a:xfrm>
            <a:off x="608330" y="2832100"/>
            <a:ext cx="10968990" cy="3417570"/>
          </a:xfrm>
        </p:spPr>
        <p:txBody>
          <a:bodyPr/>
          <a:p>
            <a:r>
              <a:rPr lang="en-US" altLang="zh-CN" sz="3200">
                <a:solidFill>
                  <a:schemeClr val="tx1"/>
                </a:solidFill>
                <a:latin typeface="Times New Roman" panose="02020603050405020304" charset="0"/>
                <a:cs typeface="Times New Roman" panose="02020603050405020304" charset="0"/>
              </a:rPr>
              <a:t>4. A brilliant journalist considers himself to be a public servant and believes that he and his organization are ultimately accountable to the public. And in a very real sense, he makes representative government possible</a:t>
            </a:r>
            <a:endParaRPr lang="en-US" altLang="zh-CN" sz="3200">
              <a:solidFill>
                <a:schemeClr val="tx1"/>
              </a:solidFill>
              <a:latin typeface="Times New Roman" panose="02020603050405020304" charset="0"/>
              <a:cs typeface="Times New Roman" panose="02020603050405020304" charset="0"/>
            </a:endParaRPr>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图片 7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4" name="矩形 63"/>
          <p:cNvSpPr/>
          <p:nvPr>
            <p:custDataLst>
              <p:tags r:id="rId2"/>
            </p:custDataLst>
          </p:nvPr>
        </p:nvSpPr>
        <p:spPr>
          <a:xfrm>
            <a:off x="6491067" y="1174478"/>
            <a:ext cx="3769529"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Background &amp; Gist</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7" name="矩形 66"/>
          <p:cNvSpPr/>
          <p:nvPr>
            <p:custDataLst>
              <p:tags r:id="rId3"/>
            </p:custDataLst>
          </p:nvPr>
        </p:nvSpPr>
        <p:spPr>
          <a:xfrm>
            <a:off x="6552020" y="1999277"/>
            <a:ext cx="3769528"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Before Reading</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70" name="矩形 69"/>
          <p:cNvSpPr/>
          <p:nvPr>
            <p:custDataLst>
              <p:tags r:id="rId4"/>
            </p:custDataLst>
          </p:nvPr>
        </p:nvSpPr>
        <p:spPr>
          <a:xfrm>
            <a:off x="6561517" y="2742479"/>
            <a:ext cx="3769529"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While Reading</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73" name="矩形 72"/>
          <p:cNvSpPr/>
          <p:nvPr>
            <p:custDataLst>
              <p:tags r:id="rId5"/>
            </p:custDataLst>
          </p:nvPr>
        </p:nvSpPr>
        <p:spPr>
          <a:xfrm>
            <a:off x="6562153" y="3662301"/>
            <a:ext cx="3769528"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After Reeding</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2" name="组合 1"/>
          <p:cNvGrpSpPr/>
          <p:nvPr/>
        </p:nvGrpSpPr>
        <p:grpSpPr>
          <a:xfrm>
            <a:off x="643053" y="2331068"/>
            <a:ext cx="4294843" cy="2256807"/>
            <a:chOff x="599173" y="1327698"/>
            <a:chExt cx="3221132" cy="1692605"/>
          </a:xfrm>
        </p:grpSpPr>
        <p:sp>
          <p:nvSpPr>
            <p:cNvPr id="52" name="平行四边形 51"/>
            <p:cNvSpPr/>
            <p:nvPr/>
          </p:nvSpPr>
          <p:spPr>
            <a:xfrm>
              <a:off x="599173" y="1327698"/>
              <a:ext cx="3221132" cy="16926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15" name="Text Placeholder 4"/>
            <p:cNvSpPr txBox="1"/>
            <p:nvPr/>
          </p:nvSpPr>
          <p:spPr>
            <a:xfrm>
              <a:off x="1113211" y="1873516"/>
              <a:ext cx="2256285" cy="49678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9600" b="1" dirty="0">
                  <a:solidFill>
                    <a:schemeClr val="bg1"/>
                  </a:solidFill>
                  <a:latin typeface="微软雅黑" panose="020B0503020204020204" charset="-122"/>
                  <a:ea typeface="微软雅黑" panose="020B0503020204020204" charset="-122"/>
                </a:rPr>
                <a:t>目录</a:t>
              </a:r>
              <a:endParaRPr lang="en-US" altLang="zh-CN" sz="8000" b="1" dirty="0">
                <a:solidFill>
                  <a:schemeClr val="bg1"/>
                </a:solidFill>
                <a:latin typeface="微软雅黑" panose="020B0503020204020204" charset="-122"/>
                <a:ea typeface="微软雅黑" panose="020B0503020204020204" charset="-122"/>
              </a:endParaRPr>
            </a:p>
            <a:p>
              <a:pPr marL="0" indent="0" algn="ctr">
                <a:buNone/>
              </a:pPr>
              <a:r>
                <a:rPr lang="en-US" altLang="zh-CN" sz="3735" b="1" dirty="0">
                  <a:solidFill>
                    <a:schemeClr val="bg1"/>
                  </a:solidFill>
                  <a:latin typeface="微软雅黑" panose="020B0503020204020204" charset="-122"/>
                  <a:ea typeface="微软雅黑" panose="020B0503020204020204" charset="-122"/>
                </a:rPr>
                <a:t>Contents</a:t>
              </a:r>
              <a:endParaRPr lang="en-GB" sz="3735" b="1" dirty="0">
                <a:solidFill>
                  <a:schemeClr val="bg1"/>
                </a:solidFill>
                <a:latin typeface="微软雅黑" panose="020B0503020204020204" charset="-122"/>
                <a:ea typeface="微软雅黑" panose="020B0503020204020204" charset="-122"/>
              </a:endParaRPr>
            </a:p>
          </p:txBody>
        </p:sp>
      </p:grpSp>
      <p:grpSp>
        <p:nvGrpSpPr>
          <p:cNvPr id="81" name="组合 80"/>
          <p:cNvGrpSpPr/>
          <p:nvPr>
            <p:custDataLst>
              <p:tags r:id="rId6"/>
            </p:custDataLst>
          </p:nvPr>
        </p:nvGrpSpPr>
        <p:grpSpPr>
          <a:xfrm>
            <a:off x="5657400" y="1037352"/>
            <a:ext cx="701689" cy="701689"/>
            <a:chOff x="3995936" y="1495374"/>
            <a:chExt cx="720080" cy="720080"/>
          </a:xfrm>
        </p:grpSpPr>
        <p:sp>
          <p:nvSpPr>
            <p:cNvPr id="82" name="椭圆 81"/>
            <p:cNvSpPr/>
            <p:nvPr>
              <p:custDataLst>
                <p:tags r:id="rId7"/>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3" name="TextBox 15"/>
            <p:cNvSpPr txBox="1"/>
            <p:nvPr>
              <p:custDataLst>
                <p:tags r:id="rId8"/>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02</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84" name="组合 83"/>
          <p:cNvGrpSpPr/>
          <p:nvPr>
            <p:custDataLst>
              <p:tags r:id="rId9"/>
            </p:custDataLst>
          </p:nvPr>
        </p:nvGrpSpPr>
        <p:grpSpPr>
          <a:xfrm>
            <a:off x="5646361" y="1817491"/>
            <a:ext cx="701689" cy="701689"/>
            <a:chOff x="3995936" y="1495374"/>
            <a:chExt cx="720080" cy="720080"/>
          </a:xfrm>
        </p:grpSpPr>
        <p:sp>
          <p:nvSpPr>
            <p:cNvPr id="85" name="椭圆 84"/>
            <p:cNvSpPr/>
            <p:nvPr>
              <p:custDataLst>
                <p:tags r:id="rId10"/>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6" name="TextBox 15"/>
            <p:cNvSpPr txBox="1"/>
            <p:nvPr>
              <p:custDataLst>
                <p:tags r:id="rId11"/>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03</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87" name="组合 86"/>
          <p:cNvGrpSpPr/>
          <p:nvPr>
            <p:custDataLst>
              <p:tags r:id="rId12"/>
            </p:custDataLst>
          </p:nvPr>
        </p:nvGrpSpPr>
        <p:grpSpPr>
          <a:xfrm>
            <a:off x="5634877" y="2693883"/>
            <a:ext cx="701689" cy="701689"/>
            <a:chOff x="3995936" y="1495374"/>
            <a:chExt cx="720080" cy="720080"/>
          </a:xfrm>
        </p:grpSpPr>
        <p:sp>
          <p:nvSpPr>
            <p:cNvPr id="88" name="椭圆 87"/>
            <p:cNvSpPr/>
            <p:nvPr>
              <p:custDataLst>
                <p:tags r:id="rId13"/>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9" name="TextBox 15"/>
            <p:cNvSpPr txBox="1"/>
            <p:nvPr>
              <p:custDataLst>
                <p:tags r:id="rId14"/>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04</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90" name="组合 89"/>
          <p:cNvGrpSpPr/>
          <p:nvPr>
            <p:custDataLst>
              <p:tags r:id="rId15"/>
            </p:custDataLst>
          </p:nvPr>
        </p:nvGrpSpPr>
        <p:grpSpPr>
          <a:xfrm>
            <a:off x="5643835" y="3547062"/>
            <a:ext cx="701689" cy="701689"/>
            <a:chOff x="3995936" y="1495374"/>
            <a:chExt cx="720080" cy="720080"/>
          </a:xfrm>
        </p:grpSpPr>
        <p:sp>
          <p:nvSpPr>
            <p:cNvPr id="91" name="椭圆 90"/>
            <p:cNvSpPr/>
            <p:nvPr>
              <p:custDataLst>
                <p:tags r:id="rId16"/>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2" name="TextBox 15"/>
            <p:cNvSpPr txBox="1"/>
            <p:nvPr>
              <p:custDataLst>
                <p:tags r:id="rId17"/>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05</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22" name="组合 21"/>
          <p:cNvGrpSpPr/>
          <p:nvPr>
            <p:custDataLst>
              <p:tags r:id="rId18"/>
            </p:custDataLst>
          </p:nvPr>
        </p:nvGrpSpPr>
        <p:grpSpPr>
          <a:xfrm>
            <a:off x="5625406" y="269299"/>
            <a:ext cx="701689" cy="701689"/>
            <a:chOff x="3995936" y="1495374"/>
            <a:chExt cx="720080" cy="720080"/>
          </a:xfrm>
        </p:grpSpPr>
        <p:sp>
          <p:nvSpPr>
            <p:cNvPr id="23" name="椭圆 22"/>
            <p:cNvSpPr/>
            <p:nvPr>
              <p:custDataLst>
                <p:tags r:id="rId19"/>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TextBox 15"/>
            <p:cNvSpPr txBox="1"/>
            <p:nvPr>
              <p:custDataLst>
                <p:tags r:id="rId20"/>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01</a:t>
              </a:r>
              <a:endParaRPr lang="zh-CN" altLang="en-US" sz="2665" dirty="0">
                <a:solidFill>
                  <a:schemeClr val="bg1"/>
                </a:solidFill>
                <a:latin typeface="微软雅黑" panose="020B0503020204020204" charset="-122"/>
                <a:ea typeface="微软雅黑" panose="020B0503020204020204" charset="-122"/>
              </a:endParaRPr>
            </a:p>
          </p:txBody>
        </p:sp>
      </p:grpSp>
      <p:sp>
        <p:nvSpPr>
          <p:cNvPr id="25" name="TextBox 48"/>
          <p:cNvSpPr txBox="1"/>
          <p:nvPr>
            <p:custDataLst>
              <p:tags r:id="rId21"/>
            </p:custDataLst>
          </p:nvPr>
        </p:nvSpPr>
        <p:spPr>
          <a:xfrm>
            <a:off x="6562090" y="350520"/>
            <a:ext cx="2771140" cy="460375"/>
          </a:xfrm>
          <a:prstGeom prst="rect">
            <a:avLst/>
          </a:prstGeom>
          <a:noFill/>
        </p:spPr>
        <p:txBody>
          <a:bodyPr wrap="square" lIns="91445" tIns="45721" rIns="91445" bIns="45721" rtlCol="0">
            <a:spAutoFit/>
          </a:bodyPr>
          <a:lstStyle/>
          <a:p>
            <a:r>
              <a:rPr lang="en-US" altLang="zh-CN" sz="2400" b="1" dirty="0">
                <a:solidFill>
                  <a:srgbClr val="404040"/>
                </a:solidFill>
                <a:latin typeface="微软雅黑" panose="020B0503020204020204" charset="-122"/>
                <a:ea typeface="微软雅黑" panose="020B0503020204020204" charset="-122"/>
              </a:rPr>
              <a:t>Learning Goal</a:t>
            </a:r>
            <a:endParaRPr lang="en-US" altLang="zh-CN" sz="2400" b="1" dirty="0">
              <a:solidFill>
                <a:srgbClr val="404040"/>
              </a:solidFill>
              <a:latin typeface="微软雅黑" panose="020B0503020204020204" charset="-122"/>
              <a:ea typeface="微软雅黑" panose="020B0503020204020204" charset="-122"/>
            </a:endParaRPr>
          </a:p>
        </p:txBody>
      </p:sp>
      <p:sp>
        <p:nvSpPr>
          <p:cNvPr id="3" name="矩形 2"/>
          <p:cNvSpPr/>
          <p:nvPr>
            <p:custDataLst>
              <p:tags r:id="rId22"/>
            </p:custDataLst>
          </p:nvPr>
        </p:nvSpPr>
        <p:spPr>
          <a:xfrm>
            <a:off x="6562152" y="4475394"/>
            <a:ext cx="3769529" cy="460375"/>
          </a:xfrm>
          <a:prstGeom prst="rect">
            <a:avLst/>
          </a:prstGeom>
          <a:ln w="15875">
            <a:noFill/>
          </a:ln>
        </p:spPr>
        <p:txBody>
          <a:bodyPr wrap="square" lIns="91440" tIns="45720" rIns="91440" bIns="45720">
            <a:spAutoFit/>
          </a:bodyPr>
          <a:p>
            <a:r>
              <a:rPr lang="en-US" altLang="zh-CN" sz="2400" b="1" dirty="0">
                <a:solidFill>
                  <a:schemeClr val="tx1">
                    <a:lumMod val="75000"/>
                    <a:lumOff val="25000"/>
                  </a:schemeClr>
                </a:solidFill>
                <a:latin typeface="微软雅黑" panose="020B0503020204020204" charset="-122"/>
                <a:ea typeface="微软雅黑" panose="020B0503020204020204" charset="-122"/>
              </a:rPr>
              <a:t>Discussion</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4" name="矩形 3"/>
          <p:cNvSpPr/>
          <p:nvPr>
            <p:custDataLst>
              <p:tags r:id="rId23"/>
            </p:custDataLst>
          </p:nvPr>
        </p:nvSpPr>
        <p:spPr>
          <a:xfrm>
            <a:off x="6562153" y="5375531"/>
            <a:ext cx="3769528" cy="460375"/>
          </a:xfrm>
          <a:prstGeom prst="rect">
            <a:avLst/>
          </a:prstGeom>
          <a:ln w="15875">
            <a:noFill/>
          </a:ln>
        </p:spPr>
        <p:txBody>
          <a:bodyPr wrap="square" lIns="91440" tIns="45720" rIns="91440" bIns="45720">
            <a:spAutoFit/>
          </a:bodyPr>
          <a:p>
            <a:r>
              <a:rPr lang="en-US" altLang="zh-CN" sz="2400" b="1" dirty="0">
                <a:solidFill>
                  <a:schemeClr val="tx1">
                    <a:lumMod val="75000"/>
                    <a:lumOff val="25000"/>
                  </a:schemeClr>
                </a:solidFill>
                <a:latin typeface="微软雅黑" panose="020B0503020204020204" charset="-122"/>
                <a:ea typeface="微软雅黑" panose="020B0503020204020204" charset="-122"/>
              </a:rPr>
              <a:t>Homework</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5" name="组合 4"/>
          <p:cNvGrpSpPr/>
          <p:nvPr>
            <p:custDataLst>
              <p:tags r:id="rId24"/>
            </p:custDataLst>
          </p:nvPr>
        </p:nvGrpSpPr>
        <p:grpSpPr>
          <a:xfrm>
            <a:off x="5625352" y="4363298"/>
            <a:ext cx="701689" cy="701689"/>
            <a:chOff x="3995936" y="1495374"/>
            <a:chExt cx="720080" cy="720080"/>
          </a:xfrm>
        </p:grpSpPr>
        <p:sp>
          <p:nvSpPr>
            <p:cNvPr id="6" name="椭圆 5"/>
            <p:cNvSpPr/>
            <p:nvPr>
              <p:custDataLst>
                <p:tags r:id="rId25"/>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7" name="TextBox 15"/>
            <p:cNvSpPr txBox="1"/>
            <p:nvPr>
              <p:custDataLst>
                <p:tags r:id="rId26"/>
              </p:custDataLst>
            </p:nvPr>
          </p:nvSpPr>
          <p:spPr>
            <a:xfrm>
              <a:off x="4023348" y="1567957"/>
              <a:ext cx="595602" cy="514798"/>
            </a:xfrm>
            <a:prstGeom prst="rect">
              <a:avLst/>
            </a:prstGeom>
            <a:noFill/>
          </p:spPr>
          <p:txBody>
            <a:bodyPr wrap="square" rtlCol="0">
              <a:spAutoFit/>
            </a:bodyPr>
            <a:p>
              <a:r>
                <a:rPr lang="en-US" altLang="zh-CN" sz="2665" dirty="0">
                  <a:solidFill>
                    <a:schemeClr val="bg1"/>
                  </a:solidFill>
                  <a:latin typeface="微软雅黑" panose="020B0503020204020204" charset="-122"/>
                  <a:ea typeface="微软雅黑" panose="020B0503020204020204" charset="-122"/>
                </a:rPr>
                <a:t>06</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8" name="组合 7"/>
          <p:cNvGrpSpPr/>
          <p:nvPr>
            <p:custDataLst>
              <p:tags r:id="rId27"/>
            </p:custDataLst>
          </p:nvPr>
        </p:nvGrpSpPr>
        <p:grpSpPr>
          <a:xfrm>
            <a:off x="5643835" y="5246322"/>
            <a:ext cx="701689" cy="701689"/>
            <a:chOff x="3995936" y="1495374"/>
            <a:chExt cx="720080" cy="720080"/>
          </a:xfrm>
        </p:grpSpPr>
        <p:sp>
          <p:nvSpPr>
            <p:cNvPr id="9" name="椭圆 8"/>
            <p:cNvSpPr/>
            <p:nvPr>
              <p:custDataLst>
                <p:tags r:id="rId28"/>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10" name="TextBox 15"/>
            <p:cNvSpPr txBox="1"/>
            <p:nvPr>
              <p:custDataLst>
                <p:tags r:id="rId29"/>
              </p:custDataLst>
            </p:nvPr>
          </p:nvSpPr>
          <p:spPr>
            <a:xfrm>
              <a:off x="4023348" y="1567957"/>
              <a:ext cx="595602" cy="514798"/>
            </a:xfrm>
            <a:prstGeom prst="rect">
              <a:avLst/>
            </a:prstGeom>
            <a:noFill/>
          </p:spPr>
          <p:txBody>
            <a:bodyPr wrap="square" rtlCol="0">
              <a:spAutoFit/>
            </a:bodyPr>
            <a:p>
              <a:r>
                <a:rPr lang="en-US" altLang="zh-CN" sz="2665" dirty="0">
                  <a:solidFill>
                    <a:schemeClr val="bg1"/>
                  </a:solidFill>
                  <a:latin typeface="微软雅黑" panose="020B0503020204020204" charset="-122"/>
                  <a:ea typeface="微软雅黑" panose="020B0503020204020204" charset="-122"/>
                </a:rPr>
                <a:t>07</a:t>
              </a:r>
              <a:endParaRPr lang="zh-CN" altLang="en-US" sz="2665" dirty="0">
                <a:solidFill>
                  <a:schemeClr val="bg1"/>
                </a:solidFill>
                <a:latin typeface="微软雅黑" panose="020B0503020204020204" charset="-122"/>
                <a:ea typeface="微软雅黑" panose="020B0503020204020204" charset="-122"/>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sym typeface="+mn-ea"/>
              </a:rPr>
              <a:t>5. In what sense is journalism a business?</a:t>
            </a:r>
            <a:endParaRPr lang="zh-CN" altLang="en-US"/>
          </a:p>
        </p:txBody>
      </p:sp>
      <p:sp>
        <p:nvSpPr>
          <p:cNvPr id="3" name="内容占位符 2"/>
          <p:cNvSpPr>
            <a:spLocks noGrp="1"/>
          </p:cNvSpPr>
          <p:nvPr>
            <p:ph idx="1"/>
            <p:custDataLst>
              <p:tags r:id="rId2"/>
            </p:custDataLst>
          </p:nvPr>
        </p:nvSpPr>
        <p:spPr/>
        <p:txBody>
          <a:bodyPr/>
          <a:p>
            <a:pPr algn="just"/>
            <a:r>
              <a:rPr lang="en-US" altLang="zh-CN" sz="3600">
                <a:solidFill>
                  <a:schemeClr val="tx1"/>
                </a:solidFill>
                <a:latin typeface="Times New Roman" panose="02020603050405020304" charset="0"/>
                <a:cs typeface="Times New Roman" panose="02020603050405020304" charset="0"/>
              </a:rPr>
              <a:t>5. Journalism is a business in somewhat the same sense that law and medicine are, a most necessary and important business that sustains the independence of the news media by keeping them solvent.</a:t>
            </a:r>
            <a:endParaRPr lang="en-US" altLang="zh-CN" sz="3600">
              <a:solidFill>
                <a:schemeClr val="tx1"/>
              </a:solidFill>
              <a:latin typeface="Times New Roman" panose="02020603050405020304" charset="0"/>
              <a:cs typeface="Times New Roman" panose="02020603050405020304" charset="0"/>
            </a:endParaRPr>
          </a:p>
        </p:txBody>
      </p:sp>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06</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Discussion</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Discussion</a:t>
            </a:r>
            <a:endParaRPr lang="en-US" altLang="zh-CN"/>
          </a:p>
        </p:txBody>
      </p:sp>
      <p:sp>
        <p:nvSpPr>
          <p:cNvPr id="3" name="内容占位符 2"/>
          <p:cNvSpPr>
            <a:spLocks noGrp="1"/>
          </p:cNvSpPr>
          <p:nvPr>
            <p:ph idx="1"/>
            <p:custDataLst>
              <p:tags r:id="rId2"/>
            </p:custDataLst>
          </p:nvPr>
        </p:nvSpPr>
        <p:spPr/>
        <p:txBody>
          <a:bodyPr>
            <a:noAutofit/>
          </a:bodyPr>
          <a:p>
            <a:r>
              <a:rPr lang="en-US" altLang="zh-CN" sz="3200">
                <a:solidFill>
                  <a:schemeClr val="tx1"/>
                </a:solidFill>
                <a:latin typeface="Times New Roman" panose="02020603050405020304" charset="0"/>
                <a:cs typeface="Times New Roman" panose="02020603050405020304" charset="0"/>
              </a:rPr>
              <a:t>Discuss with your classmates about how you understand each of the following statements, and write an essay within 200 words based on your discussion.</a:t>
            </a:r>
            <a:endParaRPr lang="en-US" altLang="zh-CN" sz="3200">
              <a:solidFill>
                <a:schemeClr val="tx1"/>
              </a:solidFill>
              <a:latin typeface="Times New Roman" panose="02020603050405020304" charset="0"/>
              <a:cs typeface="Times New Roman" panose="02020603050405020304" charset="0"/>
            </a:endParaRPr>
          </a:p>
          <a:p>
            <a:r>
              <a:rPr lang="en-US" altLang="zh-CN" sz="2800">
                <a:solidFill>
                  <a:schemeClr val="tx1"/>
                </a:solidFill>
                <a:latin typeface="Times New Roman" panose="02020603050405020304" charset="0"/>
                <a:cs typeface="Times New Roman" panose="02020603050405020304" charset="0"/>
              </a:rPr>
              <a:t>1. Should journalists be objective recorders or watchdogs? White a short passage entitled “The Role of Journalist”.</a:t>
            </a:r>
            <a:endParaRPr lang="en-US" altLang="zh-CN" sz="2800">
              <a:solidFill>
                <a:schemeClr val="tx1"/>
              </a:solidFill>
              <a:latin typeface="Times New Roman" panose="02020603050405020304" charset="0"/>
              <a:cs typeface="Times New Roman" panose="02020603050405020304" charset="0"/>
            </a:endParaRPr>
          </a:p>
          <a:p>
            <a:r>
              <a:rPr lang="en-US" altLang="zh-CN" sz="2800">
                <a:solidFill>
                  <a:schemeClr val="tx1"/>
                </a:solidFill>
                <a:latin typeface="Times New Roman" panose="02020603050405020304" charset="0"/>
                <a:cs typeface="Times New Roman" panose="02020603050405020304" charset="0"/>
              </a:rPr>
              <a:t>2. What journalists shoulds do in a market culture? Should they concentrate on making a profi t or should they maintain the quality of the news?</a:t>
            </a:r>
            <a:endParaRPr lang="en-US" altLang="zh-CN" sz="28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07</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Homework</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Homework</a:t>
            </a:r>
            <a:endParaRPr lang="en-US" altLang="zh-CN"/>
          </a:p>
        </p:txBody>
      </p:sp>
      <p:sp>
        <p:nvSpPr>
          <p:cNvPr id="3" name="内容占位符 2"/>
          <p:cNvSpPr>
            <a:spLocks noGrp="1"/>
          </p:cNvSpPr>
          <p:nvPr>
            <p:ph idx="1"/>
            <p:custDataLst>
              <p:tags r:id="rId2"/>
            </p:custDataLst>
          </p:nvPr>
        </p:nvSpPr>
        <p:spPr/>
        <p:txBody>
          <a:bodyPr/>
          <a:p>
            <a:r>
              <a:rPr lang="en-US" altLang="zh-CN" sz="3600">
                <a:solidFill>
                  <a:schemeClr val="tx1"/>
                </a:solidFill>
                <a:latin typeface="Times New Roman" panose="02020603050405020304" charset="0"/>
                <a:cs typeface="Times New Roman" panose="02020603050405020304" charset="0"/>
              </a:rPr>
              <a:t>List three articles or books where we can learn more about </a:t>
            </a:r>
            <a:r>
              <a:rPr lang="en-US" altLang="zh-CN" sz="3600">
                <a:solidFill>
                  <a:schemeClr val="tx1"/>
                </a:solidFill>
                <a:highlight>
                  <a:srgbClr val="FFFF00"/>
                </a:highlight>
                <a:latin typeface="Times New Roman" panose="02020603050405020304" charset="0"/>
                <a:cs typeface="Times New Roman" panose="02020603050405020304" charset="0"/>
              </a:rPr>
              <a:t>Western Media</a:t>
            </a:r>
            <a:r>
              <a:rPr lang="en-US" altLang="zh-CN" sz="3600">
                <a:solidFill>
                  <a:schemeClr val="tx1"/>
                </a:solidFill>
                <a:latin typeface="Times New Roman" panose="02020603050405020304" charset="0"/>
                <a:cs typeface="Times New Roman" panose="02020603050405020304" charset="0"/>
              </a:rPr>
              <a:t> and introduce them to your classmates.</a:t>
            </a:r>
            <a:endParaRPr lang="en-US" altLang="zh-CN" sz="36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01</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Learning Goal</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20000"/>
          </a:blip>
          <a:stretch>
            <a:fillRect t="1000" b="-4000"/>
          </a:stretch>
        </a:blipFill>
        <a:effectLst/>
      </p:bgPr>
    </p:bg>
    <p:spTree>
      <p:nvGrpSpPr>
        <p:cNvPr id="1" name=""/>
        <p:cNvGrpSpPr/>
        <p:nvPr/>
      </p:nvGrpSpPr>
      <p:grpSpPr/>
      <p:sp>
        <p:nvSpPr>
          <p:cNvPr id="2" name="标题 1"/>
          <p:cNvSpPr>
            <a:spLocks noGrp="1"/>
          </p:cNvSpPr>
          <p:nvPr>
            <p:ph type="title"/>
            <p:custDataLst>
              <p:tags r:id="rId2"/>
            </p:custDataLst>
          </p:nvPr>
        </p:nvSpPr>
        <p:spPr/>
        <p:txBody>
          <a:bodyPr/>
          <a:p>
            <a:r>
              <a:rPr lang="en-US" altLang="zh-CN"/>
              <a:t>Learning Goal</a:t>
            </a:r>
            <a:endParaRPr lang="en-US" altLang="zh-CN"/>
          </a:p>
        </p:txBody>
      </p:sp>
      <p:sp>
        <p:nvSpPr>
          <p:cNvPr id="3" name="内容占位符 2"/>
          <p:cNvSpPr>
            <a:spLocks noGrp="1"/>
          </p:cNvSpPr>
          <p:nvPr>
            <p:ph idx="1"/>
            <p:custDataLst>
              <p:tags r:id="rId3"/>
            </p:custDataLst>
          </p:nvPr>
        </p:nvSpPr>
        <p:spPr/>
        <p:txBody>
          <a:bodyPr>
            <a:normAutofit/>
          </a:bodyPr>
          <a:p>
            <a:r>
              <a:rPr lang="en-US" altLang="zh-CN" sz="3200">
                <a:solidFill>
                  <a:schemeClr val="tx1"/>
                </a:solidFill>
                <a:latin typeface="Times New Roman" panose="02020603050405020304" charset="0"/>
                <a:cs typeface="Times New Roman" panose="02020603050405020304" charset="0"/>
              </a:rPr>
              <a:t>a) Learn about the author’s understanding of the professional role and the testing of journalists. </a:t>
            </a:r>
            <a:endParaRPr lang="en-US" altLang="zh-CN" sz="3200">
              <a:solidFill>
                <a:schemeClr val="tx1"/>
              </a:solidFill>
              <a:latin typeface="Times New Roman" panose="02020603050405020304" charset="0"/>
              <a:cs typeface="Times New Roman" panose="02020603050405020304" charset="0"/>
            </a:endParaRPr>
          </a:p>
          <a:p>
            <a:r>
              <a:rPr lang="en-US" altLang="zh-CN" sz="3200">
                <a:solidFill>
                  <a:schemeClr val="tx1"/>
                </a:solidFill>
                <a:latin typeface="Times New Roman" panose="02020603050405020304" charset="0"/>
                <a:cs typeface="Times New Roman" panose="02020603050405020304" charset="0"/>
              </a:rPr>
              <a:t>b) Express the author’s view about the values and integrity of journalists in English.</a:t>
            </a:r>
            <a:endParaRPr lang="en-US" altLang="zh-CN" sz="3200">
              <a:solidFill>
                <a:schemeClr val="tx1"/>
              </a:solidFill>
              <a:latin typeface="Times New Roman" panose="02020603050405020304" charset="0"/>
              <a:cs typeface="Times New Roman" panose="02020603050405020304" charset="0"/>
            </a:endParaRPr>
          </a:p>
          <a:p>
            <a:r>
              <a:rPr lang="en-US" altLang="zh-CN" sz="3200">
                <a:solidFill>
                  <a:schemeClr val="tx1"/>
                </a:solidFill>
                <a:latin typeface="Times New Roman" panose="02020603050405020304" charset="0"/>
                <a:cs typeface="Times New Roman" panose="02020603050405020304" charset="0"/>
              </a:rPr>
              <a:t>c) Compare the role and the testing of journalists in the author’s age and in the coming information age.</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02</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Backgrond &amp; Gist</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rmAutofit/>
          </a:bodyPr>
          <a:p>
            <a:r>
              <a:rPr lang="en-US" altLang="zh-CN">
                <a:sym typeface="+mn-ea"/>
              </a:rPr>
              <a:t>Background and Gist </a:t>
            </a:r>
            <a:endParaRPr lang="en-US" altLang="zh-CN"/>
          </a:p>
        </p:txBody>
      </p:sp>
      <p:sp>
        <p:nvSpPr>
          <p:cNvPr id="3" name="内容占位符 2"/>
          <p:cNvSpPr>
            <a:spLocks noGrp="1"/>
          </p:cNvSpPr>
          <p:nvPr>
            <p:ph idx="1"/>
            <p:custDataLst>
              <p:tags r:id="rId2"/>
            </p:custDataLst>
          </p:nvPr>
        </p:nvSpPr>
        <p:spPr/>
        <p:txBody>
          <a:bodyPr>
            <a:normAutofit/>
          </a:bodyPr>
          <a:p>
            <a:pPr algn="just"/>
            <a:r>
              <a:rPr lang="en-US" altLang="zh-CN" sz="2800">
                <a:solidFill>
                  <a:schemeClr val="tx1"/>
                </a:solidFill>
                <a:latin typeface="Times New Roman" panose="02020603050405020304" charset="0"/>
                <a:cs typeface="Times New Roman" panose="02020603050405020304" charset="0"/>
              </a:rPr>
              <a:t>The article is from </a:t>
            </a:r>
            <a:r>
              <a:rPr lang="en-US" altLang="zh-CN" sz="2800" i="1">
                <a:solidFill>
                  <a:schemeClr val="tx1"/>
                </a:solidFill>
                <a:latin typeface="Times New Roman" panose="02020603050405020304" charset="0"/>
                <a:cs typeface="Times New Roman" panose="02020603050405020304" charset="0"/>
              </a:rPr>
              <a:t>The Professional Journalist</a:t>
            </a:r>
            <a:r>
              <a:rPr lang="en-US" altLang="zh-CN" sz="2800">
                <a:solidFill>
                  <a:schemeClr val="tx1"/>
                </a:solidFill>
                <a:latin typeface="Times New Roman" panose="02020603050405020304" charset="0"/>
                <a:cs typeface="Times New Roman" panose="02020603050405020304" charset="0"/>
              </a:rPr>
              <a:t> by John Hohenberg, who is an emeritus professor from Columbia University. John Hohenberg has hosted the Pulitzer Prize for 22 years, and gained the Pulitzer Prize Special Award for his contribution to American journalism. In the article, the author touched on the following issues: the professional role, the testing, the values and the integrity of journalists, the perspectives of which are still of insightfulness today.</a:t>
            </a:r>
            <a:endParaRPr lang="en-US" altLang="zh-CN" sz="28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03</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Before Reading</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Before Reading</a:t>
            </a:r>
            <a:endParaRPr lang="en-US" altLang="zh-CN"/>
          </a:p>
        </p:txBody>
      </p:sp>
      <p:sp>
        <p:nvSpPr>
          <p:cNvPr id="3" name="内容占位符 2"/>
          <p:cNvSpPr>
            <a:spLocks noGrp="1"/>
          </p:cNvSpPr>
          <p:nvPr>
            <p:ph idx="1"/>
            <p:custDataLst>
              <p:tags r:id="rId2"/>
            </p:custDataLst>
          </p:nvPr>
        </p:nvSpPr>
        <p:spPr>
          <a:xfrm>
            <a:off x="608400" y="1416740"/>
            <a:ext cx="10969200" cy="4759200"/>
          </a:xfrm>
        </p:spPr>
        <p:txBody>
          <a:bodyPr>
            <a:normAutofit/>
          </a:bodyPr>
          <a:p>
            <a:pPr algn="just"/>
            <a:r>
              <a:rPr lang="en-US" altLang="zh-CN" sz="3200">
                <a:solidFill>
                  <a:schemeClr val="tx1"/>
                </a:solidFill>
                <a:latin typeface="Times New Roman" panose="02020603050405020304" charset="0"/>
                <a:cs typeface="Times New Roman" panose="02020603050405020304" charset="0"/>
              </a:rPr>
              <a:t>1. Brainstorm </a:t>
            </a:r>
            <a:endParaRPr lang="en-US" altLang="zh-CN" sz="3200">
              <a:solidFill>
                <a:schemeClr val="tx1"/>
              </a:solidFill>
              <a:latin typeface="Times New Roman" panose="02020603050405020304" charset="0"/>
              <a:cs typeface="Times New Roman" panose="02020603050405020304" charset="0"/>
            </a:endParaRPr>
          </a:p>
          <a:p>
            <a:pPr algn="just"/>
            <a:r>
              <a:rPr lang="en-US" altLang="zh-CN" sz="3200">
                <a:solidFill>
                  <a:schemeClr val="tx1"/>
                </a:solidFill>
                <a:latin typeface="Times New Roman" panose="02020603050405020304" charset="0"/>
                <a:cs typeface="Times New Roman" panose="02020603050405020304" charset="0"/>
              </a:rPr>
              <a:t>To be a successful journalist, what kind of qualifications and personalities should one possess? What kind of pressures does a journalist usually have? Which of them can be got rid of by the journalist himself/herself?</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608330" y="578485"/>
            <a:ext cx="10968990" cy="5363210"/>
          </a:xfrm>
        </p:spPr>
        <p:txBody>
          <a:bodyPr>
            <a:noAutofit/>
          </a:bodyPr>
          <a:p>
            <a:r>
              <a:rPr lang="en-US" altLang="zh-CN" sz="3200">
                <a:solidFill>
                  <a:schemeClr val="tx1"/>
                </a:solidFill>
                <a:latin typeface="Times New Roman" panose="02020603050405020304" charset="0"/>
                <a:cs typeface="Times New Roman" panose="02020603050405020304" charset="0"/>
                <a:sym typeface="+mn-ea"/>
              </a:rPr>
              <a:t>2. Scan the text for the meanings of the following key terms. </a:t>
            </a:r>
            <a:endParaRPr lang="en-US" altLang="zh-CN" sz="32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lookout (para. 1)</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prevalence (para. 2)</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is preoccupied with (para. 4)</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inconsistency (para. 9)</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intermingling (para. 12)</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journalist of consequence (para. 14)</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the money men of journalism (para. 18)</a:t>
            </a:r>
            <a:endParaRPr lang="en-US" altLang="zh-CN" sz="24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xml><?xml version="1.0" encoding="utf-8"?>
<p:tagLst xmlns:p="http://schemas.openxmlformats.org/presentationml/2006/main">
  <p:tag name="KSO_WM_BEAUTIFY_FLAG" val="#wm#"/>
  <p:tag name="KSO_WM_TEMPLATE_CATEGORY" val="custom"/>
  <p:tag name="KSO_WM_TEMPLATE_INDEX" val="2020508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4.xml><?xml version="1.0" encoding="utf-8"?>
<p:tagLst xmlns:p="http://schemas.openxmlformats.org/presentationml/2006/main">
  <p:tag name="KSO_WM_BEAUTIFY_FLAG" val="#wm#"/>
  <p:tag name="KSO_WM_TEMPLATE_CATEGORY" val="custom"/>
  <p:tag name="KSO_WM_TEMPLATE_INDEX" val="2020508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7.xml><?xml version="1.0" encoding="utf-8"?>
<p:tagLst xmlns:p="http://schemas.openxmlformats.org/presentationml/2006/main">
  <p:tag name="KSO_WM_BEAUTIFY_FLAG" val="#wm#"/>
  <p:tag name="KSO_WM_TEMPLATE_CATEGORY" val="custom"/>
  <p:tag name="KSO_WM_TEMPLATE_INDEX" val="2020508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9.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1.xml><?xml version="1.0" encoding="utf-8"?>
<p:tagLst xmlns:p="http://schemas.openxmlformats.org/presentationml/2006/main">
  <p:tag name="KSO_WM_BEAUTIFY_FLAG" val="#wm#"/>
  <p:tag name="KSO_WM_TEMPLATE_CATEGORY" val="custom"/>
  <p:tag name="KSO_WM_TEMPLATE_INDEX" val="2020508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4.xml><?xml version="1.0" encoding="utf-8"?>
<p:tagLst xmlns:p="http://schemas.openxmlformats.org/presentationml/2006/main">
  <p:tag name="KSO_WM_BEAUTIFY_FLAG" val="#wm#"/>
  <p:tag name="KSO_WM_TEMPLATE_CATEGORY" val="custom"/>
  <p:tag name="KSO_WM_TEMPLATE_INDEX" val="2020508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7.xml><?xml version="1.0" encoding="utf-8"?>
<p:tagLst xmlns:p="http://schemas.openxmlformats.org/presentationml/2006/main">
  <p:tag name="KSO_WM_BEAUTIFY_FLAG" val="#wm#"/>
  <p:tag name="KSO_WM_TEMPLATE_CATEGORY" val="custom"/>
  <p:tag name="KSO_WM_TEMPLATE_INDEX" val="2020508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BEAUTIFY_FLAG" val="#wm#"/>
  <p:tag name="KSO_WM_TEMPLATE_CATEGORY" val="custom"/>
  <p:tag name="KSO_WM_TEMPLATE_INDEX" val="2020508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3.xml><?xml version="1.0" encoding="utf-8"?>
<p:tagLst xmlns:p="http://schemas.openxmlformats.org/presentationml/2006/main">
  <p:tag name="KSO_WM_BEAUTIFY_FLAG" val="#wm#"/>
  <p:tag name="KSO_WM_TEMPLATE_CATEGORY" val="custom"/>
  <p:tag name="KSO_WM_TEMPLATE_INDEX" val="2020508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6.xml><?xml version="1.0" encoding="utf-8"?>
<p:tagLst xmlns:p="http://schemas.openxmlformats.org/presentationml/2006/main">
  <p:tag name="KSO_WM_BEAUTIFY_FLAG" val="#wm#"/>
  <p:tag name="KSO_WM_TEMPLATE_CATEGORY" val="custom"/>
  <p:tag name="KSO_WM_TEMPLATE_INDEX" val="2020508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9.xml><?xml version="1.0" encoding="utf-8"?>
<p:tagLst xmlns:p="http://schemas.openxmlformats.org/presentationml/2006/main">
  <p:tag name="KSO_WM_BEAUTIFY_FLAG" val="#wm#"/>
  <p:tag name="KSO_WM_TEMPLATE_CATEGORY" val="custom"/>
  <p:tag name="KSO_WM_TEMPLATE_INDEX" val="2020508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2.xml><?xml version="1.0" encoding="utf-8"?>
<p:tagLst xmlns:p="http://schemas.openxmlformats.org/presentationml/2006/main">
  <p:tag name="KSO_WM_BEAUTIFY_FLAG" val="#wm#"/>
  <p:tag name="KSO_WM_TEMPLATE_CATEGORY" val="custom"/>
  <p:tag name="KSO_WM_TEMPLATE_INDEX" val="2020508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5.xml><?xml version="1.0" encoding="utf-8"?>
<p:tagLst xmlns:p="http://schemas.openxmlformats.org/presentationml/2006/main">
  <p:tag name="KSO_WM_BEAUTIFY_FLAG" val="#wm#"/>
  <p:tag name="KSO_WM_TEMPLATE_CATEGORY" val="custom"/>
  <p:tag name="KSO_WM_TEMPLATE_INDEX" val="2020508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64.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6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67.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68.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69.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1.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2.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3.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4.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5.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6.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7.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8.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9.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1.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2.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3.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4.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5.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6.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87.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88.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89.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1.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2.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3.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6.xml><?xml version="1.0" encoding="utf-8"?>
<p:tagLst xmlns:p="http://schemas.openxmlformats.org/presentationml/2006/main">
  <p:tag name="KSO_WM_BEAUTIFY_FLAG" val="#wm#"/>
  <p:tag name="KSO_WM_TEMPLATE_CATEGORY" val="custom"/>
  <p:tag name="KSO_WM_TEMPLATE_INDEX" val="2020508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5440</Words>
  <Application>WPS 演示</Application>
  <PresentationFormat>宽屏</PresentationFormat>
  <Paragraphs>150</Paragraphs>
  <Slides>24</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24</vt:i4>
      </vt:variant>
    </vt:vector>
  </HeadingPairs>
  <TitlesOfParts>
    <vt:vector size="36" baseType="lpstr">
      <vt:lpstr>Arial</vt:lpstr>
      <vt:lpstr>宋体</vt:lpstr>
      <vt:lpstr>Wingdings</vt:lpstr>
      <vt:lpstr>Wingdings</vt:lpstr>
      <vt:lpstr>微软雅黑</vt:lpstr>
      <vt:lpstr>Impact</vt:lpstr>
      <vt:lpstr>Calibri</vt:lpstr>
      <vt:lpstr>Roboto Light</vt:lpstr>
      <vt:lpstr>Times New Roman</vt:lpstr>
      <vt:lpstr>Arial Unicode MS</vt:lpstr>
      <vt:lpstr>Segoe Print</vt:lpstr>
      <vt:lpstr>WPS</vt:lpstr>
      <vt:lpstr>Chapter Five Lesson 10. Western Mass Media </vt:lpstr>
      <vt:lpstr>PowerPoint 演示文稿</vt:lpstr>
      <vt:lpstr>PowerPoint 演示文稿</vt:lpstr>
      <vt:lpstr>Learning Goal</vt:lpstr>
      <vt:lpstr>PowerPoint 演示文稿</vt:lpstr>
      <vt:lpstr>Background and Gist </vt:lpstr>
      <vt:lpstr>PowerPoint 演示文稿</vt:lpstr>
      <vt:lpstr>Before Reading</vt:lpstr>
      <vt:lpstr>PowerPoint 演示文稿</vt:lpstr>
      <vt:lpstr>PowerPoint 演示文稿</vt:lpstr>
      <vt:lpstr>While Reading </vt:lpstr>
      <vt:lpstr>PowerPoint 演示文稿</vt:lpstr>
      <vt:lpstr>PowerPoint 演示文稿</vt:lpstr>
      <vt:lpstr>PowerPoint 演示文稿</vt:lpstr>
      <vt:lpstr>After Reading</vt:lpstr>
      <vt:lpstr>1. What’s the unique part of Pulitzer’s opinion on the definition of the journalist? Why is it different from other ideas?</vt:lpstr>
      <vt:lpstr>2. What’s the rest role of the journalist nowadays besides accumulating news and ideas of the day? Is it easy to do? Why?</vt:lpstr>
      <vt:lpstr>3. What are the main factors in the testing of the journalist?</vt:lpstr>
      <vt:lpstr>4. Why does the author think that a brilliant journalist is the essential link between the governors and the governed?</vt:lpstr>
      <vt:lpstr>5. In what sense is journalism a business?</vt:lpstr>
      <vt:lpstr>PowerPoint 演示文稿</vt:lpstr>
      <vt:lpstr>Discussion</vt:lpstr>
      <vt:lpstr>PowerPoint 演示文稿</vt:lpstr>
      <vt:lpstr>Homework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夏百娜</cp:lastModifiedBy>
  <cp:revision>190</cp:revision>
  <dcterms:created xsi:type="dcterms:W3CDTF">2019-06-19T02:08:00Z</dcterms:created>
  <dcterms:modified xsi:type="dcterms:W3CDTF">2025-08-01T23:58:56Z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0EAA433E775140108BD215D6C92B255E_11</vt:lpwstr>
  </property>
</Properties>
</file>